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1"/>
  </p:notesMasterIdLst>
  <p:handoutMasterIdLst>
    <p:handoutMasterId r:id="rId32"/>
  </p:handoutMasterIdLst>
  <p:sldIdLst>
    <p:sldId id="256" r:id="rId2"/>
    <p:sldId id="294" r:id="rId3"/>
    <p:sldId id="295" r:id="rId4"/>
    <p:sldId id="302" r:id="rId5"/>
    <p:sldId id="277" r:id="rId6"/>
    <p:sldId id="257" r:id="rId7"/>
    <p:sldId id="271" r:id="rId8"/>
    <p:sldId id="272" r:id="rId9"/>
    <p:sldId id="273" r:id="rId10"/>
    <p:sldId id="274" r:id="rId11"/>
    <p:sldId id="270" r:id="rId12"/>
    <p:sldId id="258" r:id="rId13"/>
    <p:sldId id="287" r:id="rId14"/>
    <p:sldId id="288" r:id="rId15"/>
    <p:sldId id="289" r:id="rId16"/>
    <p:sldId id="290" r:id="rId17"/>
    <p:sldId id="285" r:id="rId18"/>
    <p:sldId id="286" r:id="rId19"/>
    <p:sldId id="260" r:id="rId20"/>
    <p:sldId id="283" r:id="rId21"/>
    <p:sldId id="276" r:id="rId22"/>
    <p:sldId id="292" r:id="rId23"/>
    <p:sldId id="291" r:id="rId24"/>
    <p:sldId id="293" r:id="rId25"/>
    <p:sldId id="296" r:id="rId26"/>
    <p:sldId id="298" r:id="rId27"/>
    <p:sldId id="299" r:id="rId28"/>
    <p:sldId id="301" r:id="rId29"/>
    <p:sldId id="269" r:id="rId30"/>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58"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en-US"/>
          </a:p>
        </p:txBody>
      </p:sp>
      <p:sp>
        <p:nvSpPr>
          <p:cNvPr id="3" name="Substituent dată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3664A8BB-6BA7-4D24-B836-A9A0D3C118BC}" type="datetimeFigureOut">
              <a:rPr lang="en-US"/>
              <a:pPr>
                <a:defRPr/>
              </a:pPr>
              <a:t>11/20/2020</a:t>
            </a:fld>
            <a:endParaRPr lang="en-US"/>
          </a:p>
        </p:txBody>
      </p:sp>
      <p:sp>
        <p:nvSpPr>
          <p:cNvPr id="4" name="Substituent subsol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en-US"/>
          </a:p>
        </p:txBody>
      </p:sp>
      <p:sp>
        <p:nvSpPr>
          <p:cNvPr id="5" name="Substituent număr diapozitiv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E521822F-CBC2-45ED-B161-697731649068}" type="slidenum">
              <a:rPr lang="en-US"/>
              <a:pPr>
                <a:defRPr/>
              </a:pPr>
              <a:t>‹#›</a:t>
            </a:fld>
            <a:endParaRPr lang="en-US"/>
          </a:p>
        </p:txBody>
      </p:sp>
    </p:spTree>
    <p:extLst>
      <p:ext uri="{BB962C8B-B14F-4D97-AF65-F5344CB8AC3E}">
        <p14:creationId xmlns:p14="http://schemas.microsoft.com/office/powerpoint/2010/main" xmlns="" val="48024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099" name="Rectangle 3"/>
          <p:cNvSpPr>
            <a:spLocks noGrp="1" noChangeArrowheads="1"/>
          </p:cNvSpPr>
          <p:nvPr>
            <p:ph type="dt" idx="1"/>
          </p:nvPr>
        </p:nvSpPr>
        <p:spPr bwMode="auto">
          <a:xfrm>
            <a:off x="5622925" y="0"/>
            <a:ext cx="4302125"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277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92188" y="3228975"/>
            <a:ext cx="7942262" cy="305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103" name="Rectangle 7"/>
          <p:cNvSpPr>
            <a:spLocks noGrp="1" noChangeArrowheads="1"/>
          </p:cNvSpPr>
          <p:nvPr>
            <p:ph type="sldNum" sz="quarter" idx="5"/>
          </p:nvPr>
        </p:nvSpPr>
        <p:spPr bwMode="auto">
          <a:xfrm>
            <a:off x="5622925" y="6456363"/>
            <a:ext cx="4302125"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4F1D9D0-677B-48BC-B70E-6762020C9AB5}" type="slidenum">
              <a:rPr lang="en-US" altLang="en-US"/>
              <a:pPr>
                <a:defRPr/>
              </a:pPr>
              <a:t>‹#›</a:t>
            </a:fld>
            <a:endParaRPr lang="en-US" altLang="en-US"/>
          </a:p>
        </p:txBody>
      </p:sp>
    </p:spTree>
    <p:extLst>
      <p:ext uri="{BB962C8B-B14F-4D97-AF65-F5344CB8AC3E}">
        <p14:creationId xmlns:p14="http://schemas.microsoft.com/office/powerpoint/2010/main" xmlns="" val="376462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244463-39C3-4161-A595-5DE46523C3A0}" type="slidenum">
              <a:rPr lang="en-US" altLang="en-US" smtClean="0"/>
              <a:pPr eaLnBrk="1" hangingPunct="1">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77F630-9080-4C69-902E-3380F1A900FA}" type="slidenum">
              <a:rPr lang="en-US" altLang="en-US" smtClean="0"/>
              <a:pPr eaLnBrk="1" hangingPunct="1">
                <a:spcBef>
                  <a:spcPct val="0"/>
                </a:spcBef>
              </a:pPr>
              <a:t>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stituent imagine diapozitiv 1"/>
          <p:cNvSpPr>
            <a:spLocks noGrp="1" noRot="1" noChangeAspect="1" noTextEdit="1"/>
          </p:cNvSpPr>
          <p:nvPr>
            <p:ph type="sldImg"/>
          </p:nvPr>
        </p:nvSpPr>
        <p:spPr>
          <a:ln/>
        </p:spPr>
      </p:sp>
      <p:sp>
        <p:nvSpPr>
          <p:cNvPr id="35843" name="Substituent note 2"/>
          <p:cNvSpPr>
            <a:spLocks noGrp="1"/>
          </p:cNvSpPr>
          <p:nvPr>
            <p:ph type="body" idx="1"/>
          </p:nvPr>
        </p:nvSpPr>
        <p:spPr>
          <a:noFill/>
        </p:spPr>
        <p:txBody>
          <a:bodyPr/>
          <a:lstStyle/>
          <a:p>
            <a:endParaRPr lang="en-US" altLang="en-US" smtClean="0"/>
          </a:p>
        </p:txBody>
      </p:sp>
      <p:sp>
        <p:nvSpPr>
          <p:cNvPr id="35844" name="Substituent număr diapozitiv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698ACA-E099-4C37-95CC-DF94BE927A1A}" type="slidenum">
              <a:rPr lang="en-US" altLang="en-US" smtClean="0"/>
              <a:pPr eaLnBrk="1" hangingPunct="1">
                <a:spcBef>
                  <a:spcPct val="0"/>
                </a:spcBef>
              </a:pPr>
              <a:t>25</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o-RO" smtClean="0"/>
              <a:t>Clic pentru editare stil titlu</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4A045AF-F24C-4DCF-9FA1-4F192690CD58}" type="slidenum">
              <a:rPr lang="en-US" altLang="en-US"/>
              <a:pPr>
                <a:defRPr/>
              </a:pPr>
              <a:t>‹#›</a:t>
            </a:fld>
            <a:endParaRPr lang="en-US" altLang="en-US"/>
          </a:p>
        </p:txBody>
      </p:sp>
    </p:spTree>
    <p:extLst>
      <p:ext uri="{BB962C8B-B14F-4D97-AF65-F5344CB8AC3E}">
        <p14:creationId xmlns:p14="http://schemas.microsoft.com/office/powerpoint/2010/main" xmlns="" val="123359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E8C7BA0-1AFD-4415-BEFB-3A11B045D95D}" type="slidenum">
              <a:rPr lang="en-US" altLang="en-US"/>
              <a:pPr>
                <a:defRPr/>
              </a:pPr>
              <a:t>‹#›</a:t>
            </a:fld>
            <a:endParaRPr lang="en-US" altLang="en-US"/>
          </a:p>
        </p:txBody>
      </p:sp>
    </p:spTree>
    <p:extLst>
      <p:ext uri="{BB962C8B-B14F-4D97-AF65-F5344CB8AC3E}">
        <p14:creationId xmlns:p14="http://schemas.microsoft.com/office/powerpoint/2010/main" xmlns="" val="76830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F6437E0-37A2-4761-8B70-7060C6A3C4A8}" type="slidenum">
              <a:rPr lang="en-US" altLang="en-US"/>
              <a:pPr>
                <a:defRPr/>
              </a:pPr>
              <a:t>‹#›</a:t>
            </a:fld>
            <a:endParaRPr lang="en-US" altLang="en-US"/>
          </a:p>
        </p:txBody>
      </p:sp>
    </p:spTree>
    <p:extLst>
      <p:ext uri="{BB962C8B-B14F-4D97-AF65-F5344CB8AC3E}">
        <p14:creationId xmlns:p14="http://schemas.microsoft.com/office/powerpoint/2010/main" xmlns="" val="64159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ținut">
    <p:spTree>
      <p:nvGrpSpPr>
        <p:cNvPr id="1" name=""/>
        <p:cNvGrpSpPr/>
        <p:nvPr/>
      </p:nvGrpSpPr>
      <p:grpSpPr>
        <a:xfrm>
          <a:off x="0" y="0"/>
          <a:ext cx="0" cy="0"/>
          <a:chOff x="0" y="0"/>
          <a:chExt cx="0" cy="0"/>
        </a:xfrm>
      </p:grpSpPr>
      <p:sp>
        <p:nvSpPr>
          <p:cNvPr id="2" name="Substituent conținut 1"/>
          <p:cNvSpPr>
            <a:spLocks noGrp="1"/>
          </p:cNvSpPr>
          <p:nvPr>
            <p:ph/>
          </p:nvPr>
        </p:nvSpPr>
        <p:spPr>
          <a:xfrm>
            <a:off x="457200" y="274638"/>
            <a:ext cx="8229600" cy="5851525"/>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07F3F3B6-FF9A-431C-9C76-7145B3C1DBDF}" type="slidenum">
              <a:rPr lang="en-US" altLang="en-US"/>
              <a:pPr>
                <a:defRPr/>
              </a:pPr>
              <a:t>‹#›</a:t>
            </a:fld>
            <a:endParaRPr lang="en-US" altLang="en-US"/>
          </a:p>
        </p:txBody>
      </p:sp>
    </p:spTree>
    <p:extLst>
      <p:ext uri="{BB962C8B-B14F-4D97-AF65-F5344CB8AC3E}">
        <p14:creationId xmlns:p14="http://schemas.microsoft.com/office/powerpoint/2010/main" xmlns="" val="345015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1FED9C1-CA34-4BB7-BE42-503E025E7726}" type="slidenum">
              <a:rPr lang="en-US" altLang="en-US"/>
              <a:pPr>
                <a:defRPr/>
              </a:pPr>
              <a:t>‹#›</a:t>
            </a:fld>
            <a:endParaRPr lang="en-US" altLang="en-US"/>
          </a:p>
        </p:txBody>
      </p:sp>
    </p:spTree>
    <p:extLst>
      <p:ext uri="{BB962C8B-B14F-4D97-AF65-F5344CB8AC3E}">
        <p14:creationId xmlns:p14="http://schemas.microsoft.com/office/powerpoint/2010/main" xmlns="" val="70884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o-RO" smtClean="0"/>
              <a:t>Clic pentru editare stil titlu</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F41A92B9-A3C7-40D5-91BB-4220EF71E04D}" type="slidenum">
              <a:rPr lang="en-US" altLang="en-US"/>
              <a:pPr>
                <a:defRPr/>
              </a:pPr>
              <a:t>‹#›</a:t>
            </a:fld>
            <a:endParaRPr lang="en-US" altLang="en-US"/>
          </a:p>
        </p:txBody>
      </p:sp>
    </p:spTree>
    <p:extLst>
      <p:ext uri="{BB962C8B-B14F-4D97-AF65-F5344CB8AC3E}">
        <p14:creationId xmlns:p14="http://schemas.microsoft.com/office/powerpoint/2010/main" xmlns="" val="123436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93170E51-3B08-4CA4-B05C-F45BB34C3D51}" type="slidenum">
              <a:rPr lang="en-US" altLang="en-US"/>
              <a:pPr>
                <a:defRPr/>
              </a:pPr>
              <a:t>‹#›</a:t>
            </a:fld>
            <a:endParaRPr lang="en-US" altLang="en-US"/>
          </a:p>
        </p:txBody>
      </p:sp>
    </p:spTree>
    <p:extLst>
      <p:ext uri="{BB962C8B-B14F-4D97-AF65-F5344CB8AC3E}">
        <p14:creationId xmlns:p14="http://schemas.microsoft.com/office/powerpoint/2010/main" xmlns="" val="255121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1" name="Content Placeholder 10"/>
          <p:cNvSpPr>
            <a:spLocks noGrp="1"/>
          </p:cNvSpPr>
          <p:nvPr>
            <p:ph sz="quarter" idx="13"/>
          </p:nvPr>
        </p:nvSpPr>
        <p:spPr>
          <a:xfrm>
            <a:off x="457200" y="2212848"/>
            <a:ext cx="4041648" cy="3913632"/>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7B138CAD-905F-4396-9FA0-096E1DFA3A77}" type="slidenum">
              <a:rPr lang="en-US" altLang="en-US"/>
              <a:pPr>
                <a:defRPr/>
              </a:pPr>
              <a:t>‹#›</a:t>
            </a:fld>
            <a:endParaRPr lang="en-US" altLang="en-US"/>
          </a:p>
        </p:txBody>
      </p:sp>
    </p:spTree>
    <p:extLst>
      <p:ext uri="{BB962C8B-B14F-4D97-AF65-F5344CB8AC3E}">
        <p14:creationId xmlns:p14="http://schemas.microsoft.com/office/powerpoint/2010/main" xmlns="" val="6661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02B5DC6-9614-4E67-8AB0-FB46520A3258}" type="slidenum">
              <a:rPr lang="en-US" altLang="en-US"/>
              <a:pPr>
                <a:defRPr/>
              </a:pPr>
              <a:t>‹#›</a:t>
            </a:fld>
            <a:endParaRPr lang="en-US" altLang="en-US"/>
          </a:p>
        </p:txBody>
      </p:sp>
    </p:spTree>
    <p:extLst>
      <p:ext uri="{BB962C8B-B14F-4D97-AF65-F5344CB8AC3E}">
        <p14:creationId xmlns:p14="http://schemas.microsoft.com/office/powerpoint/2010/main" xmlns="" val="332841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52ADDDFA-C15D-481E-A958-9397236C9021}" type="slidenum">
              <a:rPr lang="en-US" altLang="en-US"/>
              <a:pPr>
                <a:defRPr/>
              </a:pPr>
              <a:t>‹#›</a:t>
            </a:fld>
            <a:endParaRPr lang="en-US" altLang="en-US"/>
          </a:p>
        </p:txBody>
      </p:sp>
    </p:spTree>
    <p:extLst>
      <p:ext uri="{BB962C8B-B14F-4D97-AF65-F5344CB8AC3E}">
        <p14:creationId xmlns:p14="http://schemas.microsoft.com/office/powerpoint/2010/main" xmlns="" val="69167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o-RO" smtClean="0"/>
              <a:t>Clic pentru editare stil titlu</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629DEB2-61D6-4C37-889A-F92661D43292}" type="slidenum">
              <a:rPr lang="en-US" altLang="en-US"/>
              <a:pPr>
                <a:defRPr/>
              </a:pPr>
              <a:t>‹#›</a:t>
            </a:fld>
            <a:endParaRPr lang="en-US" altLang="en-US"/>
          </a:p>
        </p:txBody>
      </p:sp>
    </p:spTree>
    <p:extLst>
      <p:ext uri="{BB962C8B-B14F-4D97-AF65-F5344CB8AC3E}">
        <p14:creationId xmlns:p14="http://schemas.microsoft.com/office/powerpoint/2010/main" xmlns="" val="162827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o-RO" smtClean="0"/>
              <a:t>Clic pentru editare stil titlu</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o-RO" noProof="0" smtClean="0"/>
              <a:t>Faceți clic pe pictogramă pentru a adăuga o imagine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C6AEBB2-76D3-4CCD-9EA1-46D920389FA1}" type="slidenum">
              <a:rPr lang="en-US" altLang="en-US"/>
              <a:pPr>
                <a:defRPr/>
              </a:pPr>
              <a:t>‹#›</a:t>
            </a:fld>
            <a:endParaRPr lang="en-US" altLang="en-US"/>
          </a:p>
        </p:txBody>
      </p:sp>
    </p:spTree>
    <p:extLst>
      <p:ext uri="{BB962C8B-B14F-4D97-AF65-F5344CB8AC3E}">
        <p14:creationId xmlns:p14="http://schemas.microsoft.com/office/powerpoint/2010/main" xmlns="" val="402400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o-RO" smtClean="0"/>
              <a:t>Clic pentru editare stil titlu</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en-US" smtClean="0"/>
              <a:t>Clic pentru editare stiluri text Coordonator</a:t>
            </a:r>
          </a:p>
          <a:p>
            <a:pPr lvl="1"/>
            <a:r>
              <a:rPr lang="ro-RO" altLang="en-US" smtClean="0"/>
              <a:t>Al doilea nivel</a:t>
            </a:r>
          </a:p>
          <a:p>
            <a:pPr lvl="2"/>
            <a:r>
              <a:rPr lang="ro-RO" altLang="en-US" smtClean="0"/>
              <a:t>Al treilea nivel</a:t>
            </a:r>
          </a:p>
          <a:p>
            <a:pPr lvl="3"/>
            <a:r>
              <a:rPr lang="ro-RO" altLang="en-US" smtClean="0"/>
              <a:t>Al patrulea nivel</a:t>
            </a:r>
          </a:p>
          <a:p>
            <a:pPr lvl="4"/>
            <a:r>
              <a:rPr lang="ro-RO" altLang="en-US" smtClean="0"/>
              <a:t>Al cincilea nivel</a:t>
            </a:r>
            <a:endParaRPr lang="en-US" alt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lt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7C3BD18F-1CCA-408B-96CD-9FEC61A25DF2}"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2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9xFFyUOpXo" TargetMode="External"/><Relationship Id="rId2" Type="http://schemas.openxmlformats.org/officeDocument/2006/relationships/hyperlink" Target="https://www.youtube.com/watch?v=i3NWs08DPac"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8950" y="115888"/>
            <a:ext cx="2879725" cy="2881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75" name="CasetăText 1"/>
          <p:cNvSpPr txBox="1">
            <a:spLocks noChangeArrowheads="1"/>
          </p:cNvSpPr>
          <p:nvPr/>
        </p:nvSpPr>
        <p:spPr bwMode="auto">
          <a:xfrm>
            <a:off x="250825" y="2781300"/>
            <a:ext cx="8785225"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lnSpc>
                <a:spcPct val="150000"/>
              </a:lnSpc>
              <a:spcBef>
                <a:spcPct val="0"/>
              </a:spcBef>
              <a:buFontTx/>
              <a:buNone/>
            </a:pPr>
            <a:r>
              <a:rPr lang="en-US" altLang="en-US" sz="3200">
                <a:solidFill>
                  <a:schemeClr val="tx1"/>
                </a:solidFill>
                <a:latin typeface="Arial" charset="0"/>
              </a:rPr>
              <a:t>16-20 Noiembrie 2020</a:t>
            </a:r>
          </a:p>
          <a:p>
            <a:pPr algn="ctr" eaLnBrk="1" hangingPunct="1">
              <a:lnSpc>
                <a:spcPct val="150000"/>
              </a:lnSpc>
              <a:spcBef>
                <a:spcPct val="0"/>
              </a:spcBef>
              <a:buFontTx/>
              <a:buNone/>
            </a:pPr>
            <a:r>
              <a:rPr lang="it-IT" altLang="en-US" sz="3200">
                <a:solidFill>
                  <a:schemeClr val="tx1"/>
                </a:solidFill>
                <a:latin typeface="Arial" charset="0"/>
              </a:rPr>
              <a:t>Programul </a:t>
            </a:r>
            <a:r>
              <a:rPr lang="it-IT" altLang="en-US" sz="3200" i="1">
                <a:solidFill>
                  <a:schemeClr val="tx1"/>
                </a:solidFill>
                <a:latin typeface="Arial" charset="0"/>
              </a:rPr>
              <a:t>Educa</a:t>
            </a:r>
            <a:r>
              <a:rPr lang="ro-RO" altLang="en-US" sz="3200" i="1">
                <a:solidFill>
                  <a:schemeClr val="tx1"/>
                </a:solidFill>
                <a:latin typeface="Arial" charset="0"/>
              </a:rPr>
              <a:t>ţ</a:t>
            </a:r>
            <a:r>
              <a:rPr lang="it-IT" altLang="en-US" sz="3200" i="1">
                <a:solidFill>
                  <a:schemeClr val="tx1"/>
                </a:solidFill>
                <a:latin typeface="Arial" charset="0"/>
              </a:rPr>
              <a:t>ia Global</a:t>
            </a:r>
            <a:r>
              <a:rPr lang="ro-RO" altLang="en-US" sz="3200" i="1">
                <a:solidFill>
                  <a:schemeClr val="tx1"/>
                </a:solidFill>
                <a:latin typeface="Arial" charset="0"/>
              </a:rPr>
              <a:t>ă</a:t>
            </a:r>
            <a:r>
              <a:rPr lang="it-IT" altLang="en-US" sz="3200">
                <a:solidFill>
                  <a:schemeClr val="tx1"/>
                </a:solidFill>
                <a:latin typeface="Arial" charset="0"/>
              </a:rPr>
              <a:t> continu</a:t>
            </a:r>
            <a:r>
              <a:rPr lang="ro-RO" altLang="en-US" sz="3200">
                <a:solidFill>
                  <a:schemeClr val="tx1"/>
                </a:solidFill>
                <a:latin typeface="Arial" charset="0"/>
              </a:rPr>
              <a:t>ă</a:t>
            </a:r>
            <a:r>
              <a:rPr lang="it-IT" altLang="en-US" sz="3200">
                <a:solidFill>
                  <a:schemeClr val="tx1"/>
                </a:solidFill>
                <a:latin typeface="Arial" charset="0"/>
              </a:rPr>
              <a:t>, având ca tem</a:t>
            </a:r>
            <a:r>
              <a:rPr lang="ro-RO" altLang="en-US" sz="3200">
                <a:solidFill>
                  <a:schemeClr val="tx1"/>
                </a:solidFill>
                <a:latin typeface="Arial" charset="0"/>
              </a:rPr>
              <a:t>ă:</a:t>
            </a:r>
            <a:r>
              <a:rPr lang="it-IT" altLang="en-US" sz="3200">
                <a:solidFill>
                  <a:schemeClr val="tx1"/>
                </a:solidFill>
                <a:latin typeface="Arial" charset="0"/>
              </a:rPr>
              <a:t> </a:t>
            </a:r>
            <a:r>
              <a:rPr lang="it-IT" altLang="en-US" sz="3200" b="1" i="1">
                <a:solidFill>
                  <a:schemeClr val="tx1"/>
                </a:solidFill>
                <a:latin typeface="Arial" charset="0"/>
              </a:rPr>
              <a:t>Este lumea noastr</a:t>
            </a:r>
            <a:r>
              <a:rPr lang="ro-RO" altLang="en-US" sz="3200" b="1" i="1">
                <a:solidFill>
                  <a:schemeClr val="tx1"/>
                </a:solidFill>
                <a:latin typeface="Arial" charset="0"/>
              </a:rPr>
              <a:t>ă! Să acţionăm împreună!</a:t>
            </a:r>
            <a:endParaRPr lang="en-US" altLang="en-US" sz="3200" b="1">
              <a:solidFill>
                <a:schemeClr val="tx1"/>
              </a:solidFill>
              <a:latin typeface="Arial" charset="0"/>
            </a:endParaRPr>
          </a:p>
        </p:txBody>
      </p:sp>
      <p:sp>
        <p:nvSpPr>
          <p:cNvPr id="3076" name="CasetăText 2"/>
          <p:cNvSpPr txBox="1">
            <a:spLocks noChangeArrowheads="1"/>
          </p:cNvSpPr>
          <p:nvPr/>
        </p:nvSpPr>
        <p:spPr bwMode="auto">
          <a:xfrm>
            <a:off x="539750" y="6022975"/>
            <a:ext cx="820737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lnSpc>
                <a:spcPct val="150000"/>
              </a:lnSpc>
              <a:spcBef>
                <a:spcPct val="0"/>
              </a:spcBef>
              <a:buFontTx/>
              <a:buNone/>
            </a:pPr>
            <a:r>
              <a:rPr lang="en-US" altLang="en-US" b="1">
                <a:solidFill>
                  <a:schemeClr val="tx1"/>
                </a:solidFill>
                <a:latin typeface="Arial" charset="0"/>
              </a:rPr>
              <a:t>Clasa a X –a F,  diriginte  prof Cismas Silvia Manuela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l="16258" t="14391" r="34914" b="4967"/>
          <a:stretch>
            <a:fillRect/>
          </a:stretch>
        </p:blipFill>
        <p:spPr>
          <a:xfrm>
            <a:off x="1116013" y="188913"/>
            <a:ext cx="6767512" cy="6288087"/>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7"/>
          <p:cNvSpPr>
            <a:spLocks noChangeArrowheads="1" noChangeShapeType="1" noTextEdit="1"/>
          </p:cNvSpPr>
          <p:nvPr/>
        </p:nvSpPr>
        <p:spPr bwMode="auto">
          <a:xfrm>
            <a:off x="1475656" y="188640"/>
            <a:ext cx="5904904" cy="648047"/>
          </a:xfrm>
          <a:prstGeom prst="rect">
            <a:avLst/>
          </a:prstGeom>
        </p:spPr>
        <p:txBody>
          <a:bodyPr wrap="none" fromWordArt="1">
            <a:prstTxWarp prst="textPlain">
              <a:avLst>
                <a:gd name="adj" fmla="val 50000"/>
              </a:avLst>
            </a:prstTxWarp>
          </a:bodyPr>
          <a:lstStyle/>
          <a:p>
            <a:pPr algn="ctr">
              <a:defRPr/>
            </a:pPr>
            <a:r>
              <a:rPr lang="it-IT" kern="10" dirty="0">
                <a:ln w="9525">
                  <a:solidFill>
                    <a:schemeClr val="bg1"/>
                  </a:solidFill>
                  <a:round/>
                  <a:headEnd/>
                  <a:tailEnd/>
                </a:ln>
                <a:solidFill>
                  <a:schemeClr val="tx2"/>
                </a:solidFill>
                <a:latin typeface="Arial" panose="020B0604020202020204" pitchFamily="34" charset="0"/>
                <a:cs typeface="Arial" panose="020B0604020202020204" pitchFamily="34" charset="0"/>
              </a:rPr>
              <a:t>         </a:t>
            </a:r>
            <a:r>
              <a:rPr lang="ro-RO" altLang="en-US" dirty="0">
                <a:solidFill>
                  <a:srgbClr val="000066"/>
                </a:solidFill>
                <a:latin typeface="Arial" panose="020B0604020202020204" pitchFamily="34" charset="0"/>
                <a:cs typeface="Arial" panose="020B0604020202020204" pitchFamily="34" charset="0"/>
              </a:rPr>
              <a:t>Încălzirea globală a planetei se datorează arderii resurselor energetice  </a:t>
            </a:r>
          </a:p>
        </p:txBody>
      </p:sp>
      <p:sp>
        <p:nvSpPr>
          <p:cNvPr id="5" name="Text Box 16"/>
          <p:cNvSpPr txBox="1">
            <a:spLocks noChangeArrowheads="1"/>
          </p:cNvSpPr>
          <p:nvPr/>
        </p:nvSpPr>
        <p:spPr bwMode="auto">
          <a:xfrm>
            <a:off x="287338" y="877888"/>
            <a:ext cx="4140200" cy="2420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None/>
            </a:pPr>
            <a:r>
              <a:rPr lang="ro-RO" altLang="en-US" sz="1700" b="1">
                <a:solidFill>
                  <a:srgbClr val="000099"/>
                </a:solidFill>
                <a:latin typeface="Albertus Medium" pitchFamily="34" charset="0"/>
              </a:rPr>
              <a:t>Încălzirea globală rezultă din activităţile umane - din creşterea emisiilor în atmosfera planetei a aşa-numitelor gaze cu efect de seră, a dioxidului de carbon (CO2) şi a metanului. Aceste gaze absorb razele infraroşii (unde termice), pe care le emite suprafaţa încălzită a planetei, şi, astfel,  împiedică răcirea ei, ceea ce duce la o creştere a temperaturii aerului.</a:t>
            </a:r>
            <a:r>
              <a:rPr lang="ro-RO" altLang="en-US" sz="1700" b="1">
                <a:solidFill>
                  <a:srgbClr val="032141"/>
                </a:solidFill>
                <a:latin typeface="Albertus Medium" pitchFamily="34" charset="0"/>
              </a:rPr>
              <a:t> </a:t>
            </a:r>
          </a:p>
        </p:txBody>
      </p:sp>
      <p:pic>
        <p:nvPicPr>
          <p:cNvPr id="6"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3859213"/>
            <a:ext cx="3384550" cy="262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pic>
      <p:pic>
        <p:nvPicPr>
          <p:cNvPr id="7"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7900" y="836613"/>
            <a:ext cx="4140200" cy="291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pic>
      <p:sp>
        <p:nvSpPr>
          <p:cNvPr id="8" name="Rectangle 14"/>
          <p:cNvSpPr>
            <a:spLocks noChangeArrowheads="1"/>
          </p:cNvSpPr>
          <p:nvPr/>
        </p:nvSpPr>
        <p:spPr bwMode="auto">
          <a:xfrm>
            <a:off x="4792663" y="4089400"/>
            <a:ext cx="4211637" cy="244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None/>
            </a:pPr>
            <a:r>
              <a:rPr lang="ro-RO" altLang="en-US" sz="1700" b="1">
                <a:solidFill>
                  <a:srgbClr val="000099"/>
                </a:solidFill>
                <a:latin typeface="Albertus Medium" pitchFamily="34" charset="0"/>
              </a:rPr>
              <a:t> </a:t>
            </a:r>
            <a:r>
              <a:rPr lang="ru-RU" altLang="en-US" sz="1700" b="1">
                <a:solidFill>
                  <a:srgbClr val="000099"/>
                </a:solidFill>
                <a:latin typeface="Albertus Medium" pitchFamily="34" charset="0"/>
              </a:rPr>
              <a:t/>
            </a:r>
            <a:br>
              <a:rPr lang="ru-RU" altLang="en-US" sz="1700" b="1">
                <a:solidFill>
                  <a:srgbClr val="000099"/>
                </a:solidFill>
                <a:latin typeface="Albertus Medium" pitchFamily="34" charset="0"/>
              </a:rPr>
            </a:br>
            <a:r>
              <a:rPr lang="ro-RO" altLang="en-US" sz="1700" b="1">
                <a:solidFill>
                  <a:srgbClr val="000099"/>
                </a:solidFill>
                <a:latin typeface="Albertus Medium" pitchFamily="34" charset="0"/>
              </a:rPr>
              <a:t>Pădurile de pe planetă parţial absorb dioxidul de carbon. Cu toate acestea, cantitatea de emi</a:t>
            </a:r>
            <a:r>
              <a:rPr lang="en-US" altLang="en-US" sz="1700" b="1">
                <a:solidFill>
                  <a:srgbClr val="000099"/>
                </a:solidFill>
                <a:latin typeface="Albertus Medium" pitchFamily="34" charset="0"/>
              </a:rPr>
              <a:t>s</a:t>
            </a:r>
            <a:r>
              <a:rPr lang="ro-RO" altLang="en-US" sz="1700" b="1">
                <a:solidFill>
                  <a:srgbClr val="000099"/>
                </a:solidFill>
                <a:latin typeface="Albertus Medium" pitchFamily="34" charset="0"/>
              </a:rPr>
              <a:t>ii în atmosferă a dioxidului de carbon, ca urmare a creşterii consumului de combustibil ars este atât de mare încât “plămânii  verzi ai planetei”  nu reuşesc pe deplin s - o prelucreze</a:t>
            </a:r>
            <a:r>
              <a:rPr lang="ru-RU" altLang="en-US" sz="1700" b="1">
                <a:solidFill>
                  <a:srgbClr val="000099"/>
                </a:solidFill>
                <a:latin typeface="Albertus Medium" pitchFamily="34" charset="0"/>
              </a:rPr>
              <a:t>! </a:t>
            </a:r>
            <a:endParaRPr lang="ro-RO" altLang="en-US" sz="1700" b="1">
              <a:solidFill>
                <a:srgbClr val="000099"/>
              </a:solidFill>
              <a:latin typeface="Albertus Medium"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1113"/>
            <a:ext cx="392430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tăText 1"/>
          <p:cNvSpPr txBox="1"/>
          <p:nvPr/>
        </p:nvSpPr>
        <p:spPr>
          <a:xfrm>
            <a:off x="179512" y="4365104"/>
            <a:ext cx="8964488" cy="3046988"/>
          </a:xfrm>
          <a:prstGeom prst="rect">
            <a:avLst/>
          </a:prstGeom>
          <a:noFill/>
        </p:spPr>
        <p:txBody>
          <a:bodyPr wrap="square" rtlCol="0">
            <a:spAutoFit/>
          </a:bodyPr>
          <a:lstStyle/>
          <a:p>
            <a:r>
              <a:rPr lang="vi-VN" sz="3200" kern="10" dirty="0" smtClean="0">
                <a:ln w="9525">
                  <a:solidFill>
                    <a:srgbClr val="000000"/>
                  </a:solidFill>
                  <a:round/>
                  <a:headEnd/>
                  <a:tailEnd/>
                </a:ln>
                <a:solidFill>
                  <a:srgbClr val="0070C0"/>
                </a:solidFill>
                <a:latin typeface="Arial"/>
                <a:cs typeface="Arial"/>
              </a:rPr>
              <a:t>O creştere a nivelului  ,,gazelor cu efect de seră'' (GES), creştere provocată de activităţile antropice, accentuează în mod artificial efectul de seră, ducând la creşterea temperaturilor globale şi modificând clima.</a:t>
            </a:r>
            <a:endParaRPr lang="en-US" sz="3200" kern="10" dirty="0" smtClean="0">
              <a:ln w="9525">
                <a:solidFill>
                  <a:srgbClr val="000000"/>
                </a:solidFill>
                <a:round/>
                <a:headEnd/>
                <a:tailEnd/>
              </a:ln>
              <a:solidFill>
                <a:srgbClr val="0070C0"/>
              </a:solidFill>
              <a:latin typeface="Arial"/>
              <a:cs typeface="Arial"/>
            </a:endParaRPr>
          </a:p>
          <a:p>
            <a:endParaRPr lang="en-US" sz="3200" dirty="0"/>
          </a:p>
        </p:txBody>
      </p:sp>
      <p:sp>
        <p:nvSpPr>
          <p:cNvPr id="3" name="CasetăText 2"/>
          <p:cNvSpPr txBox="1"/>
          <p:nvPr/>
        </p:nvSpPr>
        <p:spPr>
          <a:xfrm>
            <a:off x="123181" y="260648"/>
            <a:ext cx="4824536" cy="3539430"/>
          </a:xfrm>
          <a:prstGeom prst="rect">
            <a:avLst/>
          </a:prstGeom>
          <a:noFill/>
        </p:spPr>
        <p:txBody>
          <a:bodyPr wrap="square" rtlCol="0">
            <a:spAutoFit/>
          </a:bodyPr>
          <a:lstStyle/>
          <a:p>
            <a:pPr>
              <a:defRPr/>
            </a:pPr>
            <a:r>
              <a:rPr lang="vi-VN" sz="3200" kern="10" dirty="0">
                <a:ln w="9525">
                  <a:solidFill>
                    <a:srgbClr val="000000"/>
                  </a:solidFill>
                  <a:round/>
                  <a:headEnd/>
                  <a:tailEnd/>
                </a:ln>
                <a:solidFill>
                  <a:srgbClr val="FFFFFF"/>
                </a:solidFill>
                <a:latin typeface="Arial"/>
                <a:cs typeface="Arial"/>
              </a:rPr>
              <a:t> </a:t>
            </a:r>
            <a:r>
              <a:rPr lang="vi-VN" sz="3200" kern="10" dirty="0">
                <a:ln w="9525">
                  <a:solidFill>
                    <a:srgbClr val="000000"/>
                  </a:solidFill>
                  <a:round/>
                  <a:headEnd/>
                  <a:tailEnd/>
                </a:ln>
                <a:solidFill>
                  <a:srgbClr val="0070C0"/>
                </a:solidFill>
                <a:latin typeface="Arial"/>
                <a:cs typeface="Arial"/>
              </a:rPr>
              <a:t>Efectul de seră este procesul </a:t>
            </a:r>
            <a:r>
              <a:rPr lang="vi-VN" sz="3200" kern="10" dirty="0" smtClean="0">
                <a:ln w="9525">
                  <a:solidFill>
                    <a:srgbClr val="000000"/>
                  </a:solidFill>
                  <a:round/>
                  <a:headEnd/>
                  <a:tailEnd/>
                </a:ln>
                <a:solidFill>
                  <a:srgbClr val="0070C0"/>
                </a:solidFill>
                <a:latin typeface="Arial"/>
                <a:cs typeface="Arial"/>
              </a:rPr>
              <a:t>prin </a:t>
            </a:r>
            <a:r>
              <a:rPr lang="vi-VN" sz="3200" kern="10" dirty="0">
                <a:ln w="9525">
                  <a:solidFill>
                    <a:srgbClr val="000000"/>
                  </a:solidFill>
                  <a:round/>
                  <a:headEnd/>
                  <a:tailEnd/>
                </a:ln>
                <a:solidFill>
                  <a:srgbClr val="0070C0"/>
                </a:solidFill>
                <a:latin typeface="Arial"/>
                <a:cs typeface="Arial"/>
              </a:rPr>
              <a:t>care atmosfera captează </a:t>
            </a:r>
          </a:p>
          <a:p>
            <a:pPr>
              <a:defRPr/>
            </a:pPr>
            <a:r>
              <a:rPr lang="vi-VN" sz="3200" kern="10" dirty="0">
                <a:ln w="9525">
                  <a:solidFill>
                    <a:srgbClr val="000000"/>
                  </a:solidFill>
                  <a:round/>
                  <a:headEnd/>
                  <a:tailEnd/>
                </a:ln>
                <a:solidFill>
                  <a:srgbClr val="0070C0"/>
                </a:solidFill>
                <a:latin typeface="Arial"/>
                <a:cs typeface="Arial"/>
              </a:rPr>
              <a:t>o parte din energia solară, </a:t>
            </a:r>
            <a:r>
              <a:rPr lang="vi-VN" sz="3200" kern="10" dirty="0" smtClean="0">
                <a:ln w="9525">
                  <a:solidFill>
                    <a:srgbClr val="000000"/>
                  </a:solidFill>
                  <a:round/>
                  <a:headEnd/>
                  <a:tailEnd/>
                </a:ln>
                <a:solidFill>
                  <a:srgbClr val="0070C0"/>
                </a:solidFill>
                <a:latin typeface="Arial"/>
                <a:cs typeface="Arial"/>
              </a:rPr>
              <a:t>încălzind</a:t>
            </a:r>
            <a:r>
              <a:rPr lang="ro-RO" sz="3200" kern="10" dirty="0" smtClean="0">
                <a:ln w="9525">
                  <a:solidFill>
                    <a:srgbClr val="000000"/>
                  </a:solidFill>
                  <a:round/>
                  <a:headEnd/>
                  <a:tailEnd/>
                </a:ln>
                <a:solidFill>
                  <a:srgbClr val="0070C0"/>
                </a:solidFill>
                <a:latin typeface="Arial"/>
                <a:cs typeface="Arial"/>
              </a:rPr>
              <a:t> </a:t>
            </a:r>
            <a:r>
              <a:rPr lang="vi-VN" sz="3200" kern="10" dirty="0" smtClean="0">
                <a:ln w="9525">
                  <a:solidFill>
                    <a:srgbClr val="000000"/>
                  </a:solidFill>
                  <a:round/>
                  <a:headEnd/>
                  <a:tailEnd/>
                </a:ln>
                <a:solidFill>
                  <a:srgbClr val="0070C0"/>
                </a:solidFill>
                <a:latin typeface="Arial"/>
                <a:cs typeface="Arial"/>
              </a:rPr>
              <a:t>pământul </a:t>
            </a:r>
            <a:r>
              <a:rPr lang="vi-VN" sz="3200" kern="10" dirty="0">
                <a:ln w="9525">
                  <a:solidFill>
                    <a:srgbClr val="000000"/>
                  </a:solidFill>
                  <a:round/>
                  <a:headEnd/>
                  <a:tailEnd/>
                </a:ln>
                <a:solidFill>
                  <a:srgbClr val="0070C0"/>
                </a:solidFill>
                <a:latin typeface="Arial"/>
                <a:cs typeface="Arial"/>
              </a:rPr>
              <a:t>şi moderând clima.</a:t>
            </a:r>
            <a:endParaRPr lang="en-US" sz="3200"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reptunghi 1"/>
          <p:cNvSpPr>
            <a:spLocks noChangeArrowheads="1"/>
          </p:cNvSpPr>
          <p:nvPr/>
        </p:nvSpPr>
        <p:spPr bwMode="auto">
          <a:xfrm>
            <a:off x="7938" y="49213"/>
            <a:ext cx="6300787" cy="58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vi-VN" altLang="en-US" b="1">
                <a:solidFill>
                  <a:schemeClr val="tx1"/>
                </a:solidFill>
                <a:latin typeface="Arial" charset="0"/>
              </a:rPr>
              <a:t>Cauzele antropice ale creşterii emisiilor</a:t>
            </a:r>
            <a:r>
              <a:rPr lang="en-US" altLang="en-US" b="1">
                <a:solidFill>
                  <a:schemeClr val="tx1"/>
                </a:solidFill>
                <a:latin typeface="Arial" charset="0"/>
              </a:rPr>
              <a:t> </a:t>
            </a:r>
            <a:r>
              <a:rPr lang="vi-VN" altLang="en-US" b="1">
                <a:solidFill>
                  <a:schemeClr val="tx1"/>
                </a:solidFill>
                <a:latin typeface="Arial" charset="0"/>
              </a:rPr>
              <a:t>de gaze cu efect de seră</a:t>
            </a:r>
            <a:endParaRPr lang="en-US" altLang="en-US" b="1">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Arderea cărbunelui, petrolului</a:t>
            </a:r>
            <a:r>
              <a:rPr lang="en-US" altLang="en-US" sz="1800">
                <a:solidFill>
                  <a:schemeClr val="tx1"/>
                </a:solidFill>
                <a:latin typeface="Arial" charset="0"/>
              </a:rPr>
              <a:t> </a:t>
            </a:r>
            <a:r>
              <a:rPr lang="vi-VN" altLang="en-US" sz="1800">
                <a:solidFill>
                  <a:schemeClr val="tx1"/>
                </a:solidFill>
                <a:latin typeface="Arial" charset="0"/>
              </a:rPr>
              <a:t>și gazelor</a:t>
            </a:r>
            <a:r>
              <a:rPr lang="en-US" altLang="en-US" sz="1800">
                <a:solidFill>
                  <a:schemeClr val="tx1"/>
                </a:solidFill>
                <a:latin typeface="Arial" charset="0"/>
              </a:rPr>
              <a:t> </a:t>
            </a:r>
            <a:r>
              <a:rPr lang="vi-VN" altLang="en-US" sz="1800">
                <a:solidFill>
                  <a:schemeClr val="tx1"/>
                </a:solidFill>
                <a:latin typeface="Arial" charset="0"/>
              </a:rPr>
              <a:t>generează dioxid de carbon și protoxid de azot în producerea energiei, transporturi, industrie şi în gospodării (CO</a:t>
            </a:r>
            <a:r>
              <a:rPr lang="vi-VN" altLang="en-US" sz="1800" baseline="-25000">
                <a:solidFill>
                  <a:schemeClr val="tx1"/>
                </a:solidFill>
                <a:latin typeface="Arial" charset="0"/>
              </a:rPr>
              <a:t>2</a:t>
            </a:r>
            <a:r>
              <a:rPr lang="vi-VN" altLang="en-US" sz="1800">
                <a:solidFill>
                  <a:schemeClr val="tx1"/>
                </a:solidFill>
                <a:latin typeface="Arial" charset="0"/>
              </a:rPr>
              <a:t>);</a:t>
            </a:r>
            <a:endParaRPr lang="en-US" altLang="en-US" sz="1800">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Tăierea pădurilor (despădurirea)</a:t>
            </a:r>
            <a:r>
              <a:rPr lang="en-US" altLang="en-US" sz="1800">
                <a:solidFill>
                  <a:schemeClr val="tx1"/>
                </a:solidFill>
                <a:latin typeface="Arial" charset="0"/>
              </a:rPr>
              <a:t> </a:t>
            </a:r>
            <a:r>
              <a:rPr lang="vi-VN" altLang="en-US" sz="1800">
                <a:solidFill>
                  <a:schemeClr val="tx1"/>
                </a:solidFill>
                <a:latin typeface="Arial" charset="0"/>
              </a:rPr>
              <a:t>Copacii contribuie la reglarea condițiilor climaterice absorbind CO</a:t>
            </a:r>
            <a:r>
              <a:rPr lang="vi-VN" altLang="en-US" sz="1800" baseline="-25000">
                <a:solidFill>
                  <a:schemeClr val="tx1"/>
                </a:solidFill>
                <a:latin typeface="Arial" charset="0"/>
              </a:rPr>
              <a:t>2 </a:t>
            </a:r>
            <a:r>
              <a:rPr lang="vi-VN" altLang="en-US" sz="1800">
                <a:solidFill>
                  <a:schemeClr val="tx1"/>
                </a:solidFill>
                <a:latin typeface="Arial" charset="0"/>
              </a:rPr>
              <a:t>din atmosferă. Prin urmare, atunci când sunt tăiați, acest efect benefic se pierde, iar dioxidul de carbon stocat de copaci este eliberat înapoi în atmosferă, accentuând efectul de seră.</a:t>
            </a:r>
            <a:endParaRPr lang="en-US" altLang="en-US" sz="1800">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Intensificarea creșterii animalelor.Vitele și ovinele produc cantități mari de metan în timpul digestiei.</a:t>
            </a:r>
            <a:endParaRPr lang="en-US" altLang="en-US" sz="1800">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ngrășămintele care conțin azotgenerează emisii de protoxid de azot.</a:t>
            </a:r>
            <a:endParaRPr lang="en-US" altLang="en-US" sz="1800">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Depozitarea deşeurilor menajere(CH</a:t>
            </a:r>
            <a:r>
              <a:rPr lang="vi-VN" altLang="en-US" sz="1800" baseline="-25000">
                <a:solidFill>
                  <a:schemeClr val="tx1"/>
                </a:solidFill>
                <a:latin typeface="Arial" charset="0"/>
              </a:rPr>
              <a:t>4</a:t>
            </a:r>
            <a:r>
              <a:rPr lang="vi-VN" altLang="en-US" sz="1800">
                <a:solidFill>
                  <a:schemeClr val="tx1"/>
                </a:solidFill>
                <a:latin typeface="Arial" charset="0"/>
              </a:rPr>
              <a:t>);</a:t>
            </a:r>
            <a:endParaRPr lang="en-US" altLang="en-US" sz="1800">
              <a:solidFill>
                <a:schemeClr val="tx1"/>
              </a:solidFill>
              <a:latin typeface="Arial" charset="0"/>
            </a:endParaRPr>
          </a:p>
          <a:p>
            <a:pPr eaLnBrk="1" hangingPunct="1">
              <a:spcBef>
                <a:spcPct val="0"/>
              </a:spcBef>
              <a:buFontTx/>
              <a:buNone/>
            </a:pPr>
            <a:r>
              <a:rPr lang="vi-VN" altLang="en-US" sz="1800">
                <a:solidFill>
                  <a:schemeClr val="tx1"/>
                </a:solidFill>
                <a:latin typeface="Arial" charset="0"/>
              </a:rPr>
              <a:t>Gazele fluorurate</a:t>
            </a:r>
            <a:r>
              <a:rPr lang="en-US" altLang="en-US" sz="1800">
                <a:solidFill>
                  <a:schemeClr val="tx1"/>
                </a:solidFill>
                <a:latin typeface="Arial" charset="0"/>
              </a:rPr>
              <a:t> </a:t>
            </a:r>
            <a:r>
              <a:rPr lang="vi-VN" altLang="en-US" sz="1800">
                <a:solidFill>
                  <a:schemeClr val="tx1"/>
                </a:solidFill>
                <a:latin typeface="Arial" charset="0"/>
              </a:rPr>
              <a:t>au un efect de încălzire foarte puternic, cu până la 23 000 de ori mai mare decât CO</a:t>
            </a:r>
            <a:r>
              <a:rPr lang="vi-VN" altLang="en-US" sz="1800" baseline="-25000">
                <a:solidFill>
                  <a:schemeClr val="tx1"/>
                </a:solidFill>
                <a:latin typeface="Arial" charset="0"/>
              </a:rPr>
              <a:t>2</a:t>
            </a:r>
            <a:r>
              <a:rPr lang="vi-VN" altLang="en-US" sz="1800">
                <a:solidFill>
                  <a:schemeClr val="tx1"/>
                </a:solidFill>
                <a:latin typeface="Arial" charset="0"/>
              </a:rPr>
              <a:t>-ul. Din fericire, acestea sunt eliberate în cantități mai mici, iar legislația UE prevede reducerea treptată a utilizării lor, până la eliminarea lor completă</a:t>
            </a:r>
            <a:endParaRPr lang="en-US" altLang="en-US" sz="1800">
              <a:solidFill>
                <a:schemeClr val="tx1"/>
              </a:solidFill>
              <a:latin typeface="Arial"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6175" y="15875"/>
            <a:ext cx="2881313" cy="2160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7925" y="4581525"/>
            <a:ext cx="2874963" cy="215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6338" y="2276475"/>
            <a:ext cx="2874962" cy="2160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050" y="5451475"/>
            <a:ext cx="2520950" cy="1406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3601" t="38287" r="30917" b="15198"/>
          <a:stretch>
            <a:fillRect/>
          </a:stretch>
        </p:blipFill>
        <p:spPr bwMode="auto">
          <a:xfrm>
            <a:off x="277813" y="836613"/>
            <a:ext cx="8510587" cy="48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298" t="14302" r="34885" b="4649"/>
          <a:stretch>
            <a:fillRect/>
          </a:stretch>
        </p:blipFill>
        <p:spPr bwMode="auto">
          <a:xfrm>
            <a:off x="900113" y="103188"/>
            <a:ext cx="7402512" cy="6775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40400" y="188913"/>
            <a:ext cx="3343275" cy="1885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4797425"/>
            <a:ext cx="3198813" cy="180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2452688"/>
            <a:ext cx="3198813" cy="180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tăText 2"/>
          <p:cNvSpPr txBox="1"/>
          <p:nvPr/>
        </p:nvSpPr>
        <p:spPr>
          <a:xfrm>
            <a:off x="79748" y="103565"/>
            <a:ext cx="5632896" cy="6494085"/>
          </a:xfrm>
          <a:prstGeom prst="rect">
            <a:avLst/>
          </a:prstGeom>
          <a:noFill/>
        </p:spPr>
        <p:txBody>
          <a:bodyPr wrap="square" rtlCol="0">
            <a:spAutoFit/>
          </a:bodyPr>
          <a:lstStyle/>
          <a:p>
            <a:pPr>
              <a:defRPr/>
            </a:pPr>
            <a:r>
              <a:rPr lang="vi-VN" sz="2600" kern="10" dirty="0">
                <a:ln w="9525">
                  <a:solidFill>
                    <a:srgbClr val="000000"/>
                  </a:solidFill>
                  <a:round/>
                  <a:headEnd/>
                  <a:tailEnd/>
                </a:ln>
                <a:solidFill>
                  <a:srgbClr val="FFFFFF"/>
                </a:solidFill>
                <a:latin typeface="Arial" panose="020B0604020202020204" pitchFamily="34" charset="0"/>
                <a:cs typeface="Arial" panose="020B0604020202020204" pitchFamily="34" charset="0"/>
              </a:rPr>
              <a:t> </a:t>
            </a: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Efectele încălzirii globale sunt:</a:t>
            </a:r>
          </a:p>
          <a:p>
            <a:pPr marL="457200" indent="-457200">
              <a:buFont typeface="Arial" panose="020B0604020202020204" pitchFamily="34" charset="0"/>
              <a:buChar char="•"/>
              <a:defRPr/>
            </a:pP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topirea gheţarilor şi a calotei glaciare;</a:t>
            </a:r>
          </a:p>
          <a:p>
            <a:pPr marL="457200" indent="-457200">
              <a:buFont typeface="Arial" panose="020B0604020202020204" pitchFamily="34" charset="0"/>
              <a:buChar char="•"/>
              <a:defRPr/>
            </a:pP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încălzirea oceanelor şi creşterea nivelului mărilor;</a:t>
            </a:r>
          </a:p>
          <a:p>
            <a:pPr marL="457200" indent="-457200">
              <a:buFont typeface="Arial" panose="020B0604020202020204" pitchFamily="34" charset="0"/>
              <a:buChar char="•"/>
              <a:defRPr/>
            </a:pP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îndesirea evenimentelor meteorologice</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extreme: tornade, ploi torenţiale, inundaţii, secetă;</a:t>
            </a:r>
          </a:p>
          <a:p>
            <a:pPr marL="457200" indent="-457200">
              <a:buFont typeface="Arial" panose="020B0604020202020204" pitchFamily="34" charset="0"/>
              <a:buChar char="•"/>
              <a:defRPr/>
            </a:pP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întinderea deşerturilor;</a:t>
            </a:r>
          </a:p>
          <a:p>
            <a:pPr marL="457200" indent="-457200">
              <a:buFont typeface="Arial" panose="020B0604020202020204" pitchFamily="34" charset="0"/>
              <a:buChar char="•"/>
              <a:defRPr/>
            </a:pP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modificarea vegetaţiei: suprafeţe uriaşe</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vi-VN"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de pădure ar putea dispărea;</a:t>
            </a:r>
            <a:endPar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amplificarea</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circuitului</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apelor</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la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nivel</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global;</a:t>
            </a:r>
          </a:p>
          <a:p>
            <a:pPr marL="457200" indent="-457200">
              <a:buFont typeface="Arial" panose="020B0604020202020204" pitchFamily="34" charset="0"/>
              <a:buChar char="•"/>
              <a:defRPr/>
            </a:pP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accelerarea</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distrugerii</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stratului</a:t>
            </a:r>
            <a:r>
              <a:rPr lang="en-US" sz="2600" kern="10" dirty="0">
                <a:ln w="9525">
                  <a:solidFill>
                    <a:srgbClr val="000000"/>
                  </a:solidFill>
                  <a:round/>
                  <a:headEnd/>
                  <a:tailEnd/>
                </a:ln>
                <a:solidFill>
                  <a:srgbClr val="0070C0"/>
                </a:solidFill>
                <a:latin typeface="Arial" panose="020B0604020202020204" pitchFamily="34" charset="0"/>
                <a:cs typeface="Arial" panose="020B0604020202020204" pitchFamily="34" charset="0"/>
              </a:rPr>
              <a:t> de </a:t>
            </a:r>
            <a:r>
              <a:rPr lang="en-US" sz="2600" kern="10" dirty="0" err="1">
                <a:ln w="9525">
                  <a:solidFill>
                    <a:srgbClr val="000000"/>
                  </a:solidFill>
                  <a:round/>
                  <a:headEnd/>
                  <a:tailEnd/>
                </a:ln>
                <a:solidFill>
                  <a:srgbClr val="0070C0"/>
                </a:solidFill>
                <a:latin typeface="Arial" panose="020B0604020202020204" pitchFamily="34" charset="0"/>
                <a:cs typeface="Arial" panose="020B0604020202020204" pitchFamily="34" charset="0"/>
              </a:rPr>
              <a:t>ozon</a:t>
            </a:r>
            <a:r>
              <a:rPr lang="en-US" sz="2600" kern="10" dirty="0" smtClean="0">
                <a:ln w="9525">
                  <a:solidFill>
                    <a:srgbClr val="000000"/>
                  </a:solidFill>
                  <a:round/>
                  <a:headEnd/>
                  <a:tailEnd/>
                </a:ln>
                <a:solidFill>
                  <a:srgbClr val="0070C0"/>
                </a:solidFill>
                <a:latin typeface="Arial" panose="020B0604020202020204" pitchFamily="34" charset="0"/>
                <a:cs typeface="Arial" panose="020B0604020202020204" pitchFamily="34" charset="0"/>
              </a:rPr>
              <a:t>;</a:t>
            </a:r>
            <a:endParaRPr lang="en-US" sz="26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rctic_Ice_Thickn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Global_Warming_Predictions_Map_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endParaRPr lang="en-US" altLang="en-US" smtClean="0"/>
          </a:p>
        </p:txBody>
      </p:sp>
      <p:sp>
        <p:nvSpPr>
          <p:cNvPr id="21507" name="Rectangle 3"/>
          <p:cNvSpPr>
            <a:spLocks noGrp="1" noChangeArrowheads="1"/>
          </p:cNvSpPr>
          <p:nvPr>
            <p:ph idx="1"/>
          </p:nvPr>
        </p:nvSpPr>
        <p:spPr/>
        <p:txBody>
          <a:bodyPr/>
          <a:lstStyle/>
          <a:p>
            <a:pPr eaLnBrk="1" hangingPunct="1"/>
            <a:endParaRPr lang="en-US" altLang="en-US" smtClean="0"/>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solidFill>
            <a:srgbClr val="000099"/>
          </a:solidFill>
          <a:ln w="9525">
            <a:solidFill>
              <a:srgbClr val="000099"/>
            </a:solidFill>
            <a:miter lim="800000"/>
            <a:headEnd/>
            <a:tailEnd/>
          </a:ln>
        </p:spPr>
      </p:pic>
      <p:sp>
        <p:nvSpPr>
          <p:cNvPr id="21509" name="WordArt 5"/>
          <p:cNvSpPr>
            <a:spLocks noChangeArrowheads="1" noChangeShapeType="1" noTextEdit="1"/>
          </p:cNvSpPr>
          <p:nvPr/>
        </p:nvSpPr>
        <p:spPr bwMode="auto">
          <a:xfrm>
            <a:off x="539750" y="188913"/>
            <a:ext cx="8166100" cy="2374900"/>
          </a:xfrm>
          <a:prstGeom prst="rect">
            <a:avLst/>
          </a:prstGeom>
        </p:spPr>
        <p:txBody>
          <a:bodyPr wrap="none" fromWordArt="1">
            <a:prstTxWarp prst="textPlain">
              <a:avLst>
                <a:gd name="adj" fmla="val 50000"/>
              </a:avLst>
            </a:prstTxWarp>
          </a:bodyPr>
          <a:lstStyle/>
          <a:p>
            <a:pPr algn="ctr"/>
            <a:endParaRPr lang="en-US" sz="2000" i="1" kern="10" dirty="0">
              <a:ln w="9525">
                <a:solidFill>
                  <a:srgbClr val="000099"/>
                </a:solidFill>
                <a:round/>
                <a:headEnd/>
                <a:tailEnd/>
              </a:ln>
              <a:solidFill>
                <a:srgbClr val="E9E0D7"/>
              </a:solidFill>
              <a:effectLst>
                <a:outerShdw dist="35921" dir="2700000" algn="ctr" rotWithShape="0">
                  <a:srgbClr val="808080">
                    <a:alpha val="79999"/>
                  </a:srgbClr>
                </a:outerShdw>
              </a:effectLst>
              <a:latin typeface="Arial"/>
              <a:cs typeface="Arial"/>
            </a:endParaRPr>
          </a:p>
        </p:txBody>
      </p:sp>
      <p:sp>
        <p:nvSpPr>
          <p:cNvPr id="21510" name="WordArt 6"/>
          <p:cNvSpPr>
            <a:spLocks noChangeArrowheads="1" noChangeShapeType="1" noTextEdit="1"/>
          </p:cNvSpPr>
          <p:nvPr/>
        </p:nvSpPr>
        <p:spPr bwMode="auto">
          <a:xfrm>
            <a:off x="395288" y="2205038"/>
            <a:ext cx="8496300" cy="1109662"/>
          </a:xfrm>
          <a:prstGeom prst="rect">
            <a:avLst/>
          </a:prstGeom>
        </p:spPr>
        <p:txBody>
          <a:bodyPr wrap="none" fromWordArt="1">
            <a:prstTxWarp prst="textPlain">
              <a:avLst>
                <a:gd name="adj" fmla="val 50000"/>
              </a:avLst>
            </a:prstTxWarp>
          </a:bodyPr>
          <a:lstStyle/>
          <a:p>
            <a:pPr algn="ctr"/>
            <a:endParaRPr lang="en-US" i="1" kern="10" dirty="0">
              <a:ln w="9525">
                <a:solidFill>
                  <a:srgbClr val="000099"/>
                </a:solidFill>
                <a:round/>
                <a:headEnd/>
                <a:tailEnd/>
              </a:ln>
              <a:solidFill>
                <a:srgbClr val="E9E0D7"/>
              </a:solidFill>
              <a:effectLst>
                <a:outerShdw dist="35921" dir="2700000" algn="ctr" rotWithShape="0">
                  <a:srgbClr val="808080">
                    <a:alpha val="79999"/>
                  </a:srgbClr>
                </a:outerShdw>
              </a:effectLst>
              <a:latin typeface="Arial"/>
              <a:cs typeface="Arial"/>
            </a:endParaRPr>
          </a:p>
        </p:txBody>
      </p:sp>
      <p:sp>
        <p:nvSpPr>
          <p:cNvPr id="21511" name="WordArt 7"/>
          <p:cNvSpPr>
            <a:spLocks noChangeArrowheads="1" noChangeShapeType="1" noTextEdit="1"/>
          </p:cNvSpPr>
          <p:nvPr/>
        </p:nvSpPr>
        <p:spPr bwMode="auto">
          <a:xfrm>
            <a:off x="395288" y="3500438"/>
            <a:ext cx="8497887" cy="1473200"/>
          </a:xfrm>
          <a:prstGeom prst="rect">
            <a:avLst/>
          </a:prstGeom>
        </p:spPr>
        <p:txBody>
          <a:bodyPr wrap="none" fromWordArt="1">
            <a:prstTxWarp prst="textPlain">
              <a:avLst>
                <a:gd name="adj" fmla="val 50000"/>
              </a:avLst>
            </a:prstTxWarp>
          </a:bodyPr>
          <a:lstStyle/>
          <a:p>
            <a:pPr algn="ctr"/>
            <a:endParaRPr lang="en-US" i="1" kern="10" dirty="0">
              <a:ln w="9525">
                <a:solidFill>
                  <a:srgbClr val="000099"/>
                </a:solidFill>
                <a:round/>
                <a:headEnd/>
                <a:tailEnd/>
              </a:ln>
              <a:solidFill>
                <a:srgbClr val="E9E0D7"/>
              </a:solidFill>
              <a:effectLst>
                <a:outerShdw dist="35921" dir="2700000" algn="ctr" rotWithShape="0">
                  <a:srgbClr val="808080">
                    <a:alpha val="79999"/>
                  </a:srgbClr>
                </a:outerShdw>
              </a:effectLst>
              <a:latin typeface="Arial"/>
              <a:cs typeface="Arial"/>
            </a:endParaRPr>
          </a:p>
        </p:txBody>
      </p:sp>
      <p:sp>
        <p:nvSpPr>
          <p:cNvPr id="21512" name="WordArt 8"/>
          <p:cNvSpPr>
            <a:spLocks noChangeArrowheads="1" noChangeShapeType="1" noTextEdit="1"/>
          </p:cNvSpPr>
          <p:nvPr/>
        </p:nvSpPr>
        <p:spPr bwMode="auto">
          <a:xfrm>
            <a:off x="468313" y="5157788"/>
            <a:ext cx="8280400" cy="1519237"/>
          </a:xfrm>
          <a:prstGeom prst="rect">
            <a:avLst/>
          </a:prstGeom>
        </p:spPr>
        <p:txBody>
          <a:bodyPr wrap="none" fromWordArt="1">
            <a:prstTxWarp prst="textPlain">
              <a:avLst>
                <a:gd name="adj" fmla="val 50000"/>
              </a:avLst>
            </a:prstTxWarp>
          </a:bodyPr>
          <a:lstStyle/>
          <a:p>
            <a:pPr algn="ctr"/>
            <a:endParaRPr lang="en-US" i="1" kern="10" dirty="0">
              <a:ln w="9525">
                <a:solidFill>
                  <a:srgbClr val="000099"/>
                </a:solidFill>
                <a:round/>
                <a:headEnd/>
                <a:tailEnd/>
              </a:ln>
              <a:solidFill>
                <a:srgbClr val="E9E0D7"/>
              </a:solidFill>
              <a:effectLst>
                <a:outerShdw dist="35921" dir="2700000" algn="ctr" rotWithShape="0">
                  <a:srgbClr val="808080">
                    <a:alpha val="79999"/>
                  </a:srgbClr>
                </a:outerShdw>
              </a:effectLst>
              <a:latin typeface="Arial"/>
              <a:cs typeface="Arial"/>
            </a:endParaRPr>
          </a:p>
        </p:txBody>
      </p:sp>
      <p:sp>
        <p:nvSpPr>
          <p:cNvPr id="2" name="CasetăText 1"/>
          <p:cNvSpPr txBox="1"/>
          <p:nvPr/>
        </p:nvSpPr>
        <p:spPr>
          <a:xfrm>
            <a:off x="323528" y="404664"/>
            <a:ext cx="8820472" cy="8156079"/>
          </a:xfrm>
          <a:prstGeom prst="rect">
            <a:avLst/>
          </a:prstGeom>
          <a:noFill/>
        </p:spPr>
        <p:txBody>
          <a:bodyPr wrap="square" rtlCol="0">
            <a:spAutoFit/>
          </a:bodyPr>
          <a:lstStyle/>
          <a:p>
            <a:r>
              <a:rPr lang="vi-VN"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Clima are o importanţă capitală pentru viaţa pe Terra şi o influenţă majoră asupra asigurării hranei populaţiei, a protejării vieţii şi proprietăţii, a reţelei hidrografice şi surselor de apă potabilă şi nu în ultimul rând asupra petrecerii timpului liber şi a dezvoltării sociale. Este cunoscută şi influenţa pe care o exercită clima</a:t>
            </a:r>
            <a:r>
              <a:rPr lang="ro-RO"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 </a:t>
            </a:r>
            <a:r>
              <a:rPr lang="vi-VN"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asupra bunei noastre dispoziţii, caracterului,modului de gândire şi culturii oamenilor.</a:t>
            </a:r>
            <a:endParaRPr lang="ro-RO"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r>
              <a:rPr lang="vi-VN"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Factorul uman contribuie într-o mare măsură</a:t>
            </a:r>
          </a:p>
          <a:p>
            <a:r>
              <a:rPr lang="vi-VN"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la degradarea atmosferei terestre, consecinţă pe care clima o resimte deja.</a:t>
            </a:r>
            <a:endParaRPr lang="en-US" sz="32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endParaRPr lang="en-US" sz="28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endParaRPr lang="en-US" sz="28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endParaRPr lang="vi-VN" sz="28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r>
              <a:rPr lang="vi-VN" sz="28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rPr>
              <a:t>  </a:t>
            </a:r>
            <a:endParaRPr lang="en-US" sz="2800" i="1" kern="10" dirty="0" smtClean="0">
              <a:ln w="9525">
                <a:solidFill>
                  <a:srgbClr val="000099"/>
                </a:solidFill>
                <a:round/>
                <a:headEnd/>
                <a:tailEnd/>
              </a:ln>
              <a:solidFill>
                <a:schemeClr val="bg1"/>
              </a:solidFill>
              <a:effectLst>
                <a:outerShdw dist="35921" dir="2700000" algn="ctr" rotWithShape="0">
                  <a:srgbClr val="808080">
                    <a:alpha val="79999"/>
                  </a:srgbClr>
                </a:outerShdw>
              </a:effectLst>
              <a:latin typeface="Arial"/>
              <a:cs typeface="Arial"/>
            </a:endParaRPr>
          </a:p>
          <a:p>
            <a:endParaRPr lang="en-US" sz="2800" dirty="0">
              <a:solidFill>
                <a:schemeClr val="bg1"/>
              </a:solidFill>
            </a:endParaRPr>
          </a:p>
        </p:txBody>
      </p:sp>
    </p:spTree>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20650" y="949325"/>
            <a:ext cx="9037638" cy="6184900"/>
          </a:xfrm>
          <a:prstGeom prst="rect">
            <a:avLst/>
          </a:prstGeom>
          <a:noFill/>
        </p:spPr>
        <p:txBody>
          <a:bodyPr>
            <a:spAutoFit/>
          </a:bodyPr>
          <a:lstStyle/>
          <a:p>
            <a:pPr>
              <a:defRPr/>
            </a:pPr>
            <a:r>
              <a:rPr lang="en-US" dirty="0" err="1"/>
              <a:t>Printr</a:t>
            </a:r>
            <a:r>
              <a:rPr lang="en-US" dirty="0"/>
              <a:t>-un </a:t>
            </a:r>
            <a:r>
              <a:rPr lang="en-US" dirty="0" err="1"/>
              <a:t>Acord</a:t>
            </a:r>
            <a:r>
              <a:rPr lang="en-US" dirty="0"/>
              <a:t> al </a:t>
            </a:r>
            <a:r>
              <a:rPr lang="en-US" dirty="0" err="1"/>
              <a:t>Consiliului</a:t>
            </a:r>
            <a:r>
              <a:rPr lang="en-US" dirty="0"/>
              <a:t> </a:t>
            </a:r>
            <a:r>
              <a:rPr lang="en-US" dirty="0" err="1"/>
              <a:t>Europei</a:t>
            </a:r>
            <a:r>
              <a:rPr lang="en-US" dirty="0"/>
              <a:t>, s-a </a:t>
            </a:r>
            <a:r>
              <a:rPr lang="en-US" dirty="0" err="1"/>
              <a:t>instituit</a:t>
            </a:r>
            <a:r>
              <a:rPr lang="en-US" dirty="0"/>
              <a:t> </a:t>
            </a:r>
            <a:r>
              <a:rPr lang="en-US" dirty="0" err="1"/>
              <a:t>în</a:t>
            </a:r>
            <a:r>
              <a:rPr lang="en-US" dirty="0"/>
              <a:t> </a:t>
            </a:r>
            <a:r>
              <a:rPr lang="en-US" dirty="0" err="1"/>
              <a:t>anul</a:t>
            </a:r>
            <a:r>
              <a:rPr lang="en-US" dirty="0"/>
              <a:t> 1990 </a:t>
            </a:r>
            <a:r>
              <a:rPr lang="en-US" dirty="0" err="1"/>
              <a:t>Centrul</a:t>
            </a:r>
            <a:r>
              <a:rPr lang="en-US" dirty="0"/>
              <a:t> Nord – </a:t>
            </a:r>
            <a:r>
              <a:rPr lang="en-US" dirty="0" err="1"/>
              <a:t>Sud</a:t>
            </a:r>
            <a:r>
              <a:rPr lang="en-US" dirty="0"/>
              <a:t>, </a:t>
            </a:r>
            <a:r>
              <a:rPr lang="en-US" dirty="0" err="1"/>
              <a:t>denumit</a:t>
            </a:r>
            <a:r>
              <a:rPr lang="en-US" dirty="0"/>
              <a:t> </a:t>
            </a:r>
            <a:r>
              <a:rPr lang="en-US" dirty="0" err="1"/>
              <a:t>oficial</a:t>
            </a:r>
            <a:r>
              <a:rPr lang="en-US" dirty="0"/>
              <a:t> </a:t>
            </a:r>
            <a:r>
              <a:rPr lang="en-US" dirty="0" err="1"/>
              <a:t>Centrul</a:t>
            </a:r>
            <a:r>
              <a:rPr lang="en-US" dirty="0"/>
              <a:t> European </a:t>
            </a:r>
            <a:r>
              <a:rPr lang="en-US" dirty="0" err="1"/>
              <a:t>pentru</a:t>
            </a:r>
            <a:r>
              <a:rPr lang="en-US" dirty="0"/>
              <a:t> </a:t>
            </a:r>
            <a:r>
              <a:rPr lang="en-US" dirty="0" err="1"/>
              <a:t>Interdependenţă</a:t>
            </a:r>
            <a:r>
              <a:rPr lang="en-US" dirty="0"/>
              <a:t> </a:t>
            </a:r>
            <a:r>
              <a:rPr lang="en-US" dirty="0" err="1"/>
              <a:t>şi</a:t>
            </a:r>
            <a:r>
              <a:rPr lang="en-US" dirty="0"/>
              <a:t> </a:t>
            </a:r>
            <a:r>
              <a:rPr lang="en-US" dirty="0" err="1"/>
              <a:t>Solidaritate</a:t>
            </a:r>
            <a:r>
              <a:rPr lang="ro-RO" dirty="0"/>
              <a:t>, care r</a:t>
            </a:r>
            <a:r>
              <a:rPr lang="en-US" dirty="0" err="1"/>
              <a:t>euneşte</a:t>
            </a:r>
            <a:r>
              <a:rPr lang="en-US" dirty="0"/>
              <a:t> 39 state. </a:t>
            </a:r>
            <a:endParaRPr lang="ro-RO" dirty="0"/>
          </a:p>
          <a:p>
            <a:pPr>
              <a:defRPr/>
            </a:pPr>
            <a:r>
              <a:rPr lang="en-US" dirty="0" err="1"/>
              <a:t>În</a:t>
            </a:r>
            <a:r>
              <a:rPr lang="en-US" dirty="0"/>
              <a:t> </a:t>
            </a:r>
            <a:r>
              <a:rPr lang="en-US" dirty="0" err="1"/>
              <a:t>prezent</a:t>
            </a:r>
            <a:r>
              <a:rPr lang="en-US" dirty="0"/>
              <a:t>, </a:t>
            </a:r>
            <a:r>
              <a:rPr lang="en-US" dirty="0" err="1"/>
              <a:t>Centrul</a:t>
            </a:r>
            <a:r>
              <a:rPr lang="en-US" dirty="0"/>
              <a:t>  Nord – </a:t>
            </a:r>
            <a:r>
              <a:rPr lang="en-US" dirty="0" err="1"/>
              <a:t>Sud</a:t>
            </a:r>
            <a:r>
              <a:rPr lang="en-US" dirty="0"/>
              <a:t> s-a </a:t>
            </a:r>
            <a:r>
              <a:rPr lang="en-US" dirty="0" err="1"/>
              <a:t>aliat</a:t>
            </a:r>
            <a:r>
              <a:rPr lang="en-US" dirty="0"/>
              <a:t> </a:t>
            </a:r>
            <a:r>
              <a:rPr lang="en-US" dirty="0" err="1"/>
              <a:t>Directoratului</a:t>
            </a:r>
            <a:r>
              <a:rPr lang="en-US" dirty="0"/>
              <a:t> </a:t>
            </a:r>
            <a:r>
              <a:rPr lang="en-US" dirty="0" err="1"/>
              <a:t>Consiliului</a:t>
            </a:r>
            <a:r>
              <a:rPr lang="en-US" dirty="0"/>
              <a:t> </a:t>
            </a:r>
            <a:r>
              <a:rPr lang="en-US" dirty="0" err="1"/>
              <a:t>Europei</a:t>
            </a:r>
            <a:r>
              <a:rPr lang="en-US" dirty="0"/>
              <a:t> </a:t>
            </a:r>
            <a:r>
              <a:rPr lang="en-US" dirty="0" err="1"/>
              <a:t>pentru</a:t>
            </a:r>
            <a:r>
              <a:rPr lang="en-US" dirty="0"/>
              <a:t> </a:t>
            </a:r>
            <a:r>
              <a:rPr lang="en-US" dirty="0" err="1"/>
              <a:t>Educaţie</a:t>
            </a:r>
            <a:r>
              <a:rPr lang="en-US" dirty="0"/>
              <a:t>, </a:t>
            </a:r>
            <a:r>
              <a:rPr lang="en-US" dirty="0" err="1"/>
              <a:t>Cultură</a:t>
            </a:r>
            <a:r>
              <a:rPr lang="en-US" dirty="0"/>
              <a:t>, </a:t>
            </a:r>
            <a:r>
              <a:rPr lang="en-US" dirty="0" err="1"/>
              <a:t>Tineret</a:t>
            </a:r>
            <a:r>
              <a:rPr lang="en-US" dirty="0"/>
              <a:t> </a:t>
            </a:r>
            <a:r>
              <a:rPr lang="en-US" dirty="0" err="1"/>
              <a:t>şi</a:t>
            </a:r>
            <a:r>
              <a:rPr lang="en-US" dirty="0"/>
              <a:t> Sport.</a:t>
            </a:r>
          </a:p>
          <a:p>
            <a:pPr>
              <a:defRPr/>
            </a:pPr>
            <a:r>
              <a:rPr lang="en-US" dirty="0" err="1"/>
              <a:t>Mandatul</a:t>
            </a:r>
            <a:r>
              <a:rPr lang="en-US" dirty="0"/>
              <a:t> </a:t>
            </a:r>
            <a:r>
              <a:rPr lang="en-US" dirty="0" err="1"/>
              <a:t>Centrului</a:t>
            </a:r>
            <a:r>
              <a:rPr lang="en-US" dirty="0"/>
              <a:t> Nord – </a:t>
            </a:r>
            <a:r>
              <a:rPr lang="en-US" dirty="0" err="1"/>
              <a:t>Sud</a:t>
            </a:r>
            <a:r>
              <a:rPr lang="en-US" dirty="0"/>
              <a:t> al </a:t>
            </a:r>
            <a:r>
              <a:rPr lang="en-US" dirty="0" err="1"/>
              <a:t>Consiliului</a:t>
            </a:r>
            <a:r>
              <a:rPr lang="en-US" dirty="0"/>
              <a:t> </a:t>
            </a:r>
            <a:r>
              <a:rPr lang="en-US" dirty="0" err="1"/>
              <a:t>Europei</a:t>
            </a:r>
            <a:r>
              <a:rPr lang="en-US" dirty="0"/>
              <a:t> </a:t>
            </a:r>
            <a:r>
              <a:rPr lang="en-US" dirty="0" err="1"/>
              <a:t>constă</a:t>
            </a:r>
            <a:r>
              <a:rPr lang="en-US" dirty="0"/>
              <a:t> </a:t>
            </a:r>
            <a:r>
              <a:rPr lang="en-US" dirty="0" err="1"/>
              <a:t>în</a:t>
            </a:r>
            <a:r>
              <a:rPr lang="en-US" dirty="0"/>
              <a:t>:</a:t>
            </a:r>
          </a:p>
          <a:p>
            <a:pPr marL="285750" indent="-285750">
              <a:buFont typeface="Arial" panose="020B0604020202020204" pitchFamily="34" charset="0"/>
              <a:buChar char="•"/>
              <a:defRPr/>
            </a:pPr>
            <a:r>
              <a:rPr lang="ro-RO" dirty="0"/>
              <a:t>Asigurarea cadrului  pentru  cooperare  europeană  pentru  creşterea  conştientizării publice asupra problemelor interdependenţei globale;</a:t>
            </a:r>
            <a:endParaRPr lang="en-US" dirty="0"/>
          </a:p>
          <a:p>
            <a:pPr marL="285750" indent="-285750">
              <a:buFont typeface="Arial" panose="020B0604020202020204" pitchFamily="34" charset="0"/>
              <a:buChar char="•"/>
              <a:defRPr/>
            </a:pPr>
            <a:r>
              <a:rPr lang="ro-RO" dirty="0"/>
              <a:t>Promovarea politicilor de solidaritate în conformitate cu obiectivele şi principiile Consiliului Europei: </a:t>
            </a:r>
            <a:r>
              <a:rPr lang="ro-RO" b="1" i="1" dirty="0"/>
              <a:t>respectarea drepturilor omului, democraţie şi coeziune socială</a:t>
            </a:r>
            <a:r>
              <a:rPr lang="ro-RO" dirty="0"/>
              <a:t>.</a:t>
            </a:r>
            <a:endParaRPr lang="en-US" dirty="0"/>
          </a:p>
          <a:p>
            <a:pPr>
              <a:defRPr/>
            </a:pPr>
            <a:r>
              <a:rPr lang="en-US" dirty="0" err="1"/>
              <a:t>Activitatea</a:t>
            </a:r>
            <a:r>
              <a:rPr lang="ro-RO" dirty="0"/>
              <a:t> </a:t>
            </a:r>
            <a:r>
              <a:rPr lang="en-US" dirty="0" err="1"/>
              <a:t>Centrului</a:t>
            </a:r>
            <a:r>
              <a:rPr lang="en-US" dirty="0"/>
              <a:t>  Nord  </a:t>
            </a:r>
            <a:r>
              <a:rPr lang="en-US" dirty="0" err="1"/>
              <a:t>Sud</a:t>
            </a:r>
            <a:r>
              <a:rPr lang="en-US" dirty="0"/>
              <a:t>  se  </a:t>
            </a:r>
            <a:r>
              <a:rPr lang="en-US" dirty="0" err="1"/>
              <a:t>bazează</a:t>
            </a:r>
            <a:r>
              <a:rPr lang="en-US" dirty="0"/>
              <a:t>  </a:t>
            </a:r>
            <a:r>
              <a:rPr lang="en-US" dirty="0" err="1"/>
              <a:t>pe</a:t>
            </a:r>
            <a:r>
              <a:rPr lang="en-US" dirty="0"/>
              <a:t>  </a:t>
            </a:r>
            <a:r>
              <a:rPr lang="en-US" b="1" i="1" dirty="0" err="1"/>
              <a:t>trei</a:t>
            </a:r>
            <a:r>
              <a:rPr lang="en-US" b="1" i="1" dirty="0"/>
              <a:t>  </a:t>
            </a:r>
            <a:r>
              <a:rPr lang="en-US" b="1" i="1" dirty="0" err="1"/>
              <a:t>principii</a:t>
            </a:r>
            <a:r>
              <a:rPr lang="en-US" b="1" i="1" dirty="0"/>
              <a:t>: </a:t>
            </a:r>
            <a:r>
              <a:rPr lang="en-US" dirty="0"/>
              <a:t> </a:t>
            </a:r>
            <a:r>
              <a:rPr lang="en-US" b="1" i="1" dirty="0"/>
              <a:t>dialog,  </a:t>
            </a:r>
            <a:r>
              <a:rPr lang="en-US" b="1" i="1" dirty="0" err="1"/>
              <a:t>parteneriat</a:t>
            </a:r>
            <a:r>
              <a:rPr lang="en-US" b="1" i="1" dirty="0"/>
              <a:t>  </a:t>
            </a:r>
            <a:r>
              <a:rPr lang="en-US" b="1" i="1" dirty="0" err="1"/>
              <a:t>şi</a:t>
            </a:r>
            <a:r>
              <a:rPr lang="en-US" b="1" i="1" dirty="0"/>
              <a:t> </a:t>
            </a:r>
            <a:r>
              <a:rPr lang="en-US" b="1" i="1" dirty="0" err="1"/>
              <a:t>solidaritate</a:t>
            </a:r>
            <a:r>
              <a:rPr lang="en-US" dirty="0"/>
              <a:t>. </a:t>
            </a:r>
            <a:endParaRPr lang="ro-RO" dirty="0"/>
          </a:p>
          <a:p>
            <a:pPr>
              <a:defRPr/>
            </a:pPr>
            <a:r>
              <a:rPr lang="en-US" dirty="0" err="1"/>
              <a:t>Guvernele</a:t>
            </a:r>
            <a:r>
              <a:rPr lang="en-US" dirty="0"/>
              <a:t>, </a:t>
            </a:r>
            <a:r>
              <a:rPr lang="en-US" dirty="0" err="1"/>
              <a:t>parlamentele</a:t>
            </a:r>
            <a:r>
              <a:rPr lang="en-US" dirty="0"/>
              <a:t>, </a:t>
            </a:r>
            <a:r>
              <a:rPr lang="en-US" dirty="0" err="1"/>
              <a:t>autorităţile</a:t>
            </a:r>
            <a:r>
              <a:rPr lang="en-US" dirty="0"/>
              <a:t> </a:t>
            </a:r>
            <a:r>
              <a:rPr lang="en-US" dirty="0" err="1"/>
              <a:t>regionale</a:t>
            </a:r>
            <a:r>
              <a:rPr lang="en-US" dirty="0"/>
              <a:t> </a:t>
            </a:r>
            <a:r>
              <a:rPr lang="en-US" dirty="0" err="1"/>
              <a:t>şi</a:t>
            </a:r>
            <a:r>
              <a:rPr lang="en-US" dirty="0"/>
              <a:t> locale   </a:t>
            </a:r>
            <a:r>
              <a:rPr lang="en-US" dirty="0" err="1"/>
              <a:t>şi</a:t>
            </a:r>
            <a:r>
              <a:rPr lang="en-US" dirty="0"/>
              <a:t> </a:t>
            </a:r>
            <a:r>
              <a:rPr lang="en-US" dirty="0" err="1"/>
              <a:t>organizaţiile</a:t>
            </a:r>
            <a:r>
              <a:rPr lang="en-US" dirty="0"/>
              <a:t> </a:t>
            </a:r>
            <a:r>
              <a:rPr lang="en-US" dirty="0" err="1"/>
              <a:t>societăţii</a:t>
            </a:r>
            <a:r>
              <a:rPr lang="en-US" dirty="0"/>
              <a:t> </a:t>
            </a:r>
            <a:r>
              <a:rPr lang="en-US" dirty="0" err="1"/>
              <a:t>civile</a:t>
            </a:r>
            <a:r>
              <a:rPr lang="en-US" dirty="0"/>
              <a:t> </a:t>
            </a:r>
            <a:r>
              <a:rPr lang="en-US" dirty="0" err="1"/>
              <a:t>reprezintă</a:t>
            </a:r>
            <a:r>
              <a:rPr lang="en-US" dirty="0"/>
              <a:t> </a:t>
            </a:r>
            <a:r>
              <a:rPr lang="en-US" dirty="0" err="1"/>
              <a:t>partenerii</a:t>
            </a:r>
            <a:r>
              <a:rPr lang="en-US" dirty="0"/>
              <a:t>, </a:t>
            </a:r>
            <a:r>
              <a:rPr lang="en-US" dirty="0" err="1"/>
              <a:t>fiind</a:t>
            </a:r>
            <a:r>
              <a:rPr lang="en-US" dirty="0"/>
              <a:t> </a:t>
            </a:r>
            <a:r>
              <a:rPr lang="en-US" dirty="0" err="1"/>
              <a:t>implicaţi</a:t>
            </a:r>
            <a:r>
              <a:rPr lang="en-US" dirty="0"/>
              <a:t> </a:t>
            </a:r>
            <a:r>
              <a:rPr lang="en-US" dirty="0" err="1"/>
              <a:t>în</a:t>
            </a:r>
            <a:r>
              <a:rPr lang="en-US" dirty="0"/>
              <a:t> </a:t>
            </a:r>
            <a:r>
              <a:rPr lang="en-US" dirty="0" err="1"/>
              <a:t>activităţile</a:t>
            </a:r>
            <a:r>
              <a:rPr lang="en-US" dirty="0"/>
              <a:t> </a:t>
            </a:r>
            <a:r>
              <a:rPr lang="en-US" dirty="0" err="1"/>
              <a:t>Centrului</a:t>
            </a:r>
            <a:r>
              <a:rPr lang="en-US" dirty="0"/>
              <a:t> </a:t>
            </a:r>
            <a:endParaRPr lang="ro-RO" dirty="0"/>
          </a:p>
          <a:p>
            <a:pPr>
              <a:defRPr/>
            </a:pPr>
            <a:r>
              <a:rPr lang="en-US" dirty="0" err="1"/>
              <a:t>Centrul</a:t>
            </a:r>
            <a:r>
              <a:rPr lang="en-US" dirty="0"/>
              <a:t> Nord – </a:t>
            </a:r>
            <a:r>
              <a:rPr lang="en-US" dirty="0" err="1"/>
              <a:t>Sud</a:t>
            </a:r>
            <a:r>
              <a:rPr lang="en-US" dirty="0"/>
              <a:t> </a:t>
            </a:r>
            <a:r>
              <a:rPr lang="en-US" dirty="0" err="1"/>
              <a:t>acţionează</a:t>
            </a:r>
            <a:r>
              <a:rPr lang="en-US" dirty="0"/>
              <a:t> </a:t>
            </a:r>
            <a:r>
              <a:rPr lang="en-US" dirty="0" err="1"/>
              <a:t>în</a:t>
            </a:r>
            <a:r>
              <a:rPr lang="en-US" dirty="0"/>
              <a:t> </a:t>
            </a:r>
            <a:r>
              <a:rPr lang="en-US" dirty="0" err="1"/>
              <a:t>două</a:t>
            </a:r>
            <a:r>
              <a:rPr lang="en-US" dirty="0"/>
              <a:t> </a:t>
            </a:r>
            <a:r>
              <a:rPr lang="en-US" dirty="0" err="1"/>
              <a:t>direcţii</a:t>
            </a:r>
            <a:r>
              <a:rPr lang="en-US" dirty="0"/>
              <a:t> </a:t>
            </a:r>
            <a:r>
              <a:rPr lang="en-US" dirty="0" err="1"/>
              <a:t>majore</a:t>
            </a:r>
            <a:r>
              <a:rPr lang="en-US" dirty="0"/>
              <a:t>:</a:t>
            </a:r>
          </a:p>
          <a:p>
            <a:pPr marL="285750" indent="-285750">
              <a:buFont typeface="Arial" panose="020B0604020202020204" pitchFamily="34" charset="0"/>
              <a:buChar char="•"/>
              <a:defRPr/>
            </a:pPr>
            <a:r>
              <a:rPr lang="ro-RO" dirty="0"/>
              <a:t>Creşterea conştientizării  problemelor  interdependenţei  şi  solidarităţii  globale  prin educaţie şi potenţialul tineretului,</a:t>
            </a:r>
            <a:endParaRPr lang="en-US" dirty="0"/>
          </a:p>
          <a:p>
            <a:pPr marL="285750" indent="-285750">
              <a:buFont typeface="Arial" panose="020B0604020202020204" pitchFamily="34" charset="0"/>
              <a:buChar char="•"/>
              <a:defRPr/>
            </a:pPr>
            <a:r>
              <a:rPr lang="ro-RO" dirty="0"/>
              <a:t>Promovarea solidarităţii  Nord  –  Sud  în  conformitate  cu  principiile  şi  obiectivele Consiliului Europei prin dialogul dintre Europa, ţările sud-mediteraneene şi Africa.</a:t>
            </a:r>
            <a:endParaRPr lang="en-US" dirty="0"/>
          </a:p>
          <a:p>
            <a:pPr>
              <a:defRPr/>
            </a:pPr>
            <a:endParaRPr lang="en-US" dirty="0"/>
          </a:p>
        </p:txBody>
      </p:sp>
      <p:sp>
        <p:nvSpPr>
          <p:cNvPr id="4099" name="CasetăText 2"/>
          <p:cNvSpPr txBox="1">
            <a:spLocks noChangeArrowheads="1"/>
          </p:cNvSpPr>
          <p:nvPr/>
        </p:nvSpPr>
        <p:spPr bwMode="auto">
          <a:xfrm>
            <a:off x="714375" y="260350"/>
            <a:ext cx="78501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en-US" altLang="en-US" sz="1800" b="1">
                <a:solidFill>
                  <a:schemeClr val="tx1"/>
                </a:solidFill>
                <a:latin typeface="Arial" charset="0"/>
              </a:rPr>
              <a:t>Consiliul Europei şi educaţia globală. Perspectivă şi acţiune</a:t>
            </a:r>
            <a:endParaRPr lang="en-US" altLang="en-US" sz="1800">
              <a:solidFill>
                <a:schemeClr val="tx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reptunghi 3"/>
          <p:cNvSpPr>
            <a:spLocks noChangeArrowheads="1"/>
          </p:cNvSpPr>
          <p:nvPr/>
        </p:nvSpPr>
        <p:spPr bwMode="auto">
          <a:xfrm>
            <a:off x="-7938" y="0"/>
            <a:ext cx="9043988" cy="711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vi-VN" altLang="en-US" sz="2800" b="1">
                <a:solidFill>
                  <a:srgbClr val="0070C0"/>
                </a:solidFill>
                <a:latin typeface="Arial" charset="0"/>
              </a:rPr>
              <a:t>Efecte la nivelul Europei </a:t>
            </a:r>
            <a:endParaRPr lang="en-US" altLang="en-US" sz="2800" b="1">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Europa Centrală și de Sud</a:t>
            </a:r>
            <a:r>
              <a:rPr lang="en-US" altLang="en-US" sz="2300">
                <a:solidFill>
                  <a:srgbClr val="0070C0"/>
                </a:solidFill>
                <a:latin typeface="Arial" charset="0"/>
              </a:rPr>
              <a:t> </a:t>
            </a:r>
            <a:r>
              <a:rPr lang="vi-VN" altLang="en-US" sz="2300">
                <a:solidFill>
                  <a:srgbClr val="0070C0"/>
                </a:solidFill>
                <a:latin typeface="Arial" charset="0"/>
              </a:rPr>
              <a:t>se confruntă mai frecvent cu valuri de căldură, incendii forestiere și secetă.</a:t>
            </a:r>
            <a:r>
              <a:rPr lang="en-US" altLang="en-US" sz="2300">
                <a:solidFill>
                  <a:srgbClr val="0070C0"/>
                </a:solidFill>
                <a:latin typeface="Arial" charset="0"/>
              </a:rPr>
              <a:t> </a:t>
            </a:r>
          </a:p>
          <a:p>
            <a:pPr eaLnBrk="1" hangingPunct="1">
              <a:spcBef>
                <a:spcPct val="0"/>
              </a:spcBef>
              <a:buFontTx/>
              <a:buNone/>
            </a:pPr>
            <a:r>
              <a:rPr lang="vi-VN" altLang="en-US" sz="2300">
                <a:solidFill>
                  <a:srgbClr val="0070C0"/>
                </a:solidFill>
                <a:latin typeface="Arial" charset="0"/>
              </a:rPr>
              <a:t>Zona mediteraneeană</a:t>
            </a:r>
            <a:r>
              <a:rPr lang="en-US" altLang="en-US" sz="2300">
                <a:solidFill>
                  <a:srgbClr val="0070C0"/>
                </a:solidFill>
                <a:latin typeface="Arial" charset="0"/>
              </a:rPr>
              <a:t> </a:t>
            </a:r>
            <a:r>
              <a:rPr lang="vi-VN" altLang="en-US" sz="2300">
                <a:solidFill>
                  <a:srgbClr val="0070C0"/>
                </a:solidFill>
                <a:latin typeface="Arial" charset="0"/>
              </a:rPr>
              <a:t>devine tot mai aridă, ceea ce o face vulnerabilă în fața secetei și a incendiilor forestiere.</a:t>
            </a:r>
            <a:endParaRPr lang="en-US" altLang="en-US" sz="2300">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Nordul Europei</a:t>
            </a:r>
            <a:r>
              <a:rPr lang="en-US" altLang="en-US" sz="2300">
                <a:solidFill>
                  <a:srgbClr val="0070C0"/>
                </a:solidFill>
                <a:latin typeface="Arial" charset="0"/>
              </a:rPr>
              <a:t> </a:t>
            </a:r>
            <a:r>
              <a:rPr lang="vi-VN" altLang="en-US" sz="2300">
                <a:solidFill>
                  <a:srgbClr val="0070C0"/>
                </a:solidFill>
                <a:latin typeface="Arial" charset="0"/>
              </a:rPr>
              <a:t>devine considerabil mai</a:t>
            </a:r>
            <a:r>
              <a:rPr lang="en-US" altLang="en-US" sz="2300">
                <a:solidFill>
                  <a:srgbClr val="0070C0"/>
                </a:solidFill>
                <a:latin typeface="Arial" charset="0"/>
              </a:rPr>
              <a:t> </a:t>
            </a:r>
            <a:r>
              <a:rPr lang="vi-VN" altLang="en-US" sz="2300">
                <a:solidFill>
                  <a:srgbClr val="0070C0"/>
                </a:solidFill>
                <a:latin typeface="Arial" charset="0"/>
              </a:rPr>
              <a:t>umed și este posibil ca inundațiile pe perioada iernii să devină un fenomen obișnuit.</a:t>
            </a:r>
            <a:endParaRPr lang="en-US" altLang="en-US" sz="2300">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Zonele montane, în special Alpii cu probleme în regimul de curgere al apelor ca o consecinţă a topirii stratului de zapadă şi de diminuare a volumului gheţarilor; </a:t>
            </a:r>
            <a:endParaRPr lang="en-US" altLang="en-US" sz="2300">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Regiunile costiere</a:t>
            </a:r>
            <a:r>
              <a:rPr lang="en-US" altLang="en-US" sz="2300">
                <a:solidFill>
                  <a:srgbClr val="0070C0"/>
                </a:solidFill>
                <a:latin typeface="Arial" charset="0"/>
              </a:rPr>
              <a:t> </a:t>
            </a:r>
            <a:r>
              <a:rPr lang="vi-VN" altLang="en-US" sz="2300">
                <a:solidFill>
                  <a:srgbClr val="0070C0"/>
                </a:solidFill>
                <a:latin typeface="Arial" charset="0"/>
              </a:rPr>
              <a:t>datorită creşterii nivelului mării şi a riscului evenimentelor meteorologice extreme; </a:t>
            </a:r>
            <a:endParaRPr lang="en-US" altLang="en-US" sz="2300">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Văile inundabile dens populate, datorită riscului evenimentelor meteorologice extreme, precipitaţii abundente şi viituri, care provoacă daune majore zonelor construite şi infrastructurii. </a:t>
            </a:r>
            <a:endParaRPr lang="en-US" altLang="en-US" sz="2300">
              <a:solidFill>
                <a:srgbClr val="0070C0"/>
              </a:solidFill>
              <a:latin typeface="Arial" charset="0"/>
            </a:endParaRPr>
          </a:p>
          <a:p>
            <a:pPr eaLnBrk="1" hangingPunct="1">
              <a:spcBef>
                <a:spcPct val="0"/>
              </a:spcBef>
              <a:buFontTx/>
              <a:buNone/>
            </a:pPr>
            <a:r>
              <a:rPr lang="vi-VN" altLang="en-US" sz="2300">
                <a:solidFill>
                  <a:srgbClr val="0070C0"/>
                </a:solidFill>
                <a:latin typeface="Arial" charset="0"/>
              </a:rPr>
              <a:t>Zonele urbane, în care trăiesc în prezent 4 din 5 europeni, sunt afectate de valuri de căldură, inundații sau creșterea nivelului mărilor, și adesea nu dispun de mijloacele necesare pentru a se putea adapta schimbărilor climatice</a:t>
            </a:r>
            <a:endParaRPr lang="en-US" altLang="en-US" sz="2300">
              <a:solidFill>
                <a:srgbClr val="0070C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2575" y="2997200"/>
            <a:ext cx="1717675" cy="12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pic>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3032125"/>
            <a:ext cx="1660525" cy="1236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pic>
      <p:pic>
        <p:nvPicPr>
          <p:cNvPr id="2355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75350" y="4365625"/>
            <a:ext cx="238125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pic>
      <p:sp>
        <p:nvSpPr>
          <p:cNvPr id="23557" name="Rectangle 10"/>
          <p:cNvSpPr>
            <a:spLocks noChangeArrowheads="1"/>
          </p:cNvSpPr>
          <p:nvPr/>
        </p:nvSpPr>
        <p:spPr bwMode="auto">
          <a:xfrm>
            <a:off x="1247775" y="6469063"/>
            <a:ext cx="865188" cy="37147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23558" name="Rectangle 11"/>
          <p:cNvSpPr>
            <a:spLocks noChangeArrowheads="1"/>
          </p:cNvSpPr>
          <p:nvPr/>
        </p:nvSpPr>
        <p:spPr bwMode="auto">
          <a:xfrm>
            <a:off x="0" y="115888"/>
            <a:ext cx="9144000" cy="267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914400" indent="-457200" eaLnBrk="0" hangingPunct="0">
              <a:spcBef>
                <a:spcPct val="20000"/>
              </a:spcBef>
              <a:buFont typeface="Courier New" pitchFamily="49" charset="0"/>
              <a:buChar char="o"/>
              <a:defRPr sz="1600">
                <a:solidFill>
                  <a:srgbClr val="7F7F7F"/>
                </a:solidFill>
                <a:latin typeface="Century Gothic" pitchFamily="34" charset="0"/>
              </a:defRPr>
            </a:lvl2pPr>
            <a:lvl3pPr marL="1371600" indent="-457200" eaLnBrk="0" hangingPunct="0">
              <a:spcBef>
                <a:spcPct val="20000"/>
              </a:spcBef>
              <a:buFont typeface="Arial" charset="0"/>
              <a:buChar char="•"/>
              <a:defRPr sz="1600">
                <a:solidFill>
                  <a:srgbClr val="7F7F7F"/>
                </a:solidFill>
                <a:latin typeface="Century Gothic" pitchFamily="34" charset="0"/>
              </a:defRPr>
            </a:lvl3pPr>
            <a:lvl4pPr marL="1828800" indent="-457200" eaLnBrk="0" hangingPunct="0">
              <a:spcBef>
                <a:spcPct val="20000"/>
              </a:spcBef>
              <a:buFont typeface="Courier New" pitchFamily="49" charset="0"/>
              <a:buChar char="o"/>
              <a:defRPr sz="1600">
                <a:solidFill>
                  <a:srgbClr val="7F7F7F"/>
                </a:solidFill>
                <a:latin typeface="Century Gothic" pitchFamily="34" charset="0"/>
              </a:defRPr>
            </a:lvl4pPr>
            <a:lvl5pPr marL="2286000" indent="-457200" eaLnBrk="0" hangingPunct="0">
              <a:spcBef>
                <a:spcPct val="20000"/>
              </a:spcBef>
              <a:buFont typeface="Arial" charset="0"/>
              <a:buChar char="•"/>
              <a:defRPr sz="1600">
                <a:solidFill>
                  <a:srgbClr val="7F7F7F"/>
                </a:solidFill>
                <a:latin typeface="Century Gothic" pitchFamily="34" charset="0"/>
              </a:defRPr>
            </a:lvl5pPr>
            <a:lvl6pPr marL="2743200" indent="-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3200400" indent="-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657600" indent="-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4114800" indent="-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ro-RO" altLang="en-US">
                <a:solidFill>
                  <a:srgbClr val="000099"/>
                </a:solidFill>
                <a:latin typeface="Arial" charset="0"/>
              </a:rPr>
              <a:t>Faptul, că poluarea atmosferică antropogenă duce la încălzirea globală, a fost oficial recunoscut la sfârşitul anilor 1980 - începutul anilor 1990, în rapoartele Comitetului Interguvernamental pentru Schimbări Climatice (IPCC), care acţionează sub auspiciile ONU. </a:t>
            </a:r>
          </a:p>
          <a:p>
            <a:pPr eaLnBrk="1" hangingPunct="1">
              <a:spcBef>
                <a:spcPct val="0"/>
              </a:spcBef>
              <a:buFontTx/>
              <a:buNone/>
            </a:pPr>
            <a:r>
              <a:rPr lang="ro-RO" altLang="en-US">
                <a:solidFill>
                  <a:srgbClr val="000099"/>
                </a:solidFill>
                <a:latin typeface="Arial" charset="0"/>
              </a:rPr>
              <a:t>Se consideră, că o posibilă catastrofă globală poate fi prevenită prin două metode de reducere a emisiilor de gaze cu efect de seră:</a:t>
            </a:r>
            <a:r>
              <a:rPr lang="ro-RO" altLang="en-US">
                <a:solidFill>
                  <a:srgbClr val="032141"/>
                </a:solidFill>
                <a:latin typeface="Arial" charset="0"/>
              </a:rPr>
              <a:t> </a:t>
            </a:r>
          </a:p>
        </p:txBody>
      </p:sp>
      <p:sp>
        <p:nvSpPr>
          <p:cNvPr id="23559" name="Rectangle 12"/>
          <p:cNvSpPr>
            <a:spLocks noChangeArrowheads="1"/>
          </p:cNvSpPr>
          <p:nvPr/>
        </p:nvSpPr>
        <p:spPr bwMode="auto">
          <a:xfrm>
            <a:off x="9525" y="2868613"/>
            <a:ext cx="5292725" cy="267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 algn="ctr">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txBody>
          <a:bodyPr>
            <a:spAutoFit/>
          </a:bodyPr>
          <a:lstStyle>
            <a:lvl1pPr marL="457200" indent="-457200" eaLnBrk="0" hangingPunct="0">
              <a:spcBef>
                <a:spcPct val="20000"/>
              </a:spcBef>
              <a:buFont typeface="Arial" charset="0"/>
              <a:buChar char="•"/>
              <a:defRPr sz="2400">
                <a:solidFill>
                  <a:srgbClr val="7F7F7F"/>
                </a:solidFill>
                <a:latin typeface="Century Gothic" pitchFamily="34" charset="0"/>
              </a:defRPr>
            </a:lvl1pPr>
            <a:lvl2pPr marL="914400" indent="-457200" eaLnBrk="0" hangingPunct="0">
              <a:spcBef>
                <a:spcPct val="20000"/>
              </a:spcBef>
              <a:buFont typeface="Courier New" pitchFamily="49" charset="0"/>
              <a:buChar char="o"/>
              <a:defRPr sz="1600">
                <a:solidFill>
                  <a:srgbClr val="7F7F7F"/>
                </a:solidFill>
                <a:latin typeface="Century Gothic" pitchFamily="34" charset="0"/>
              </a:defRPr>
            </a:lvl2pPr>
            <a:lvl3pPr marL="1371600" indent="-457200" eaLnBrk="0" hangingPunct="0">
              <a:spcBef>
                <a:spcPct val="20000"/>
              </a:spcBef>
              <a:buFont typeface="Arial" charset="0"/>
              <a:buChar char="•"/>
              <a:defRPr sz="1600">
                <a:solidFill>
                  <a:srgbClr val="7F7F7F"/>
                </a:solidFill>
                <a:latin typeface="Century Gothic" pitchFamily="34" charset="0"/>
              </a:defRPr>
            </a:lvl3pPr>
            <a:lvl4pPr marL="1828800" indent="-457200" eaLnBrk="0" hangingPunct="0">
              <a:spcBef>
                <a:spcPct val="20000"/>
              </a:spcBef>
              <a:buFont typeface="Courier New" pitchFamily="49" charset="0"/>
              <a:buChar char="o"/>
              <a:defRPr sz="1600">
                <a:solidFill>
                  <a:srgbClr val="7F7F7F"/>
                </a:solidFill>
                <a:latin typeface="Century Gothic" pitchFamily="34" charset="0"/>
              </a:defRPr>
            </a:lvl4pPr>
            <a:lvl5pPr marL="2286000" indent="-457200" eaLnBrk="0" hangingPunct="0">
              <a:spcBef>
                <a:spcPct val="20000"/>
              </a:spcBef>
              <a:buFont typeface="Arial" charset="0"/>
              <a:buChar char="•"/>
              <a:defRPr sz="1600">
                <a:solidFill>
                  <a:srgbClr val="7F7F7F"/>
                </a:solidFill>
                <a:latin typeface="Century Gothic" pitchFamily="34" charset="0"/>
              </a:defRPr>
            </a:lvl5pPr>
            <a:lvl6pPr marL="2743200" indent="-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3200400" indent="-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657600" indent="-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4114800" indent="-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AutoNum type="arabicPeriod"/>
            </a:pPr>
            <a:r>
              <a:rPr lang="ro-RO" altLang="en-US">
                <a:solidFill>
                  <a:srgbClr val="A80000"/>
                </a:solidFill>
                <a:latin typeface="Arial" charset="0"/>
              </a:rPr>
              <a:t>Schimbarea structurii balanţei de carburanţi a ţărilor lumii, prin trecerea  la tehnologiile mai puţin "murdare" </a:t>
            </a:r>
            <a:endParaRPr lang="en-US" altLang="en-US">
              <a:solidFill>
                <a:srgbClr val="A80000"/>
              </a:solidFill>
              <a:latin typeface="Arial" charset="0"/>
            </a:endParaRPr>
          </a:p>
          <a:p>
            <a:pPr algn="just" eaLnBrk="1" hangingPunct="1">
              <a:spcBef>
                <a:spcPct val="0"/>
              </a:spcBef>
              <a:buFontTx/>
              <a:buAutoNum type="arabicPeriod"/>
            </a:pPr>
            <a:r>
              <a:rPr lang="ro-RO" altLang="en-US">
                <a:solidFill>
                  <a:srgbClr val="A80000"/>
                </a:solidFill>
                <a:latin typeface="Arial" charset="0"/>
              </a:rPr>
              <a:t>Introducerea pe scară largă a tehnologiilor de economisire a energiei şi a staţiilor de epurare.</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12700" y="333375"/>
            <a:ext cx="9109075" cy="6462713"/>
          </a:xfrm>
          <a:prstGeom prst="rect">
            <a:avLst/>
          </a:prstGeom>
          <a:noFill/>
        </p:spPr>
        <p:txBody>
          <a:bodyPr>
            <a:spAutoFit/>
          </a:bodyPr>
          <a:lstStyle/>
          <a:p>
            <a:pPr>
              <a:defRPr/>
            </a:pPr>
            <a:r>
              <a:rPr lang="vi-VN" b="1" i="1" dirty="0">
                <a:solidFill>
                  <a:srgbClr val="0070C0"/>
                </a:solidFill>
              </a:rPr>
              <a:t>Măsuri</a:t>
            </a:r>
            <a:r>
              <a:rPr lang="en-US" b="1" i="1" dirty="0">
                <a:solidFill>
                  <a:srgbClr val="0070C0"/>
                </a:solidFill>
              </a:rPr>
              <a:t> </a:t>
            </a:r>
            <a:r>
              <a:rPr lang="en-US" b="1" i="1" dirty="0" err="1">
                <a:solidFill>
                  <a:srgbClr val="0070C0"/>
                </a:solidFill>
              </a:rPr>
              <a:t>pentru</a:t>
            </a:r>
            <a:r>
              <a:rPr lang="en-US" b="1" i="1" dirty="0">
                <a:solidFill>
                  <a:srgbClr val="0070C0"/>
                </a:solidFill>
              </a:rPr>
              <a:t> </a:t>
            </a:r>
            <a:r>
              <a:rPr lang="vi-VN" b="1" i="1" dirty="0">
                <a:solidFill>
                  <a:srgbClr val="0070C0"/>
                </a:solidFill>
              </a:rPr>
              <a:t>limitarea încălzirii globale</a:t>
            </a:r>
            <a:r>
              <a:rPr lang="en-US" b="1" i="1" dirty="0">
                <a:solidFill>
                  <a:srgbClr val="0070C0"/>
                </a:solidFill>
              </a:rPr>
              <a:t> - </a:t>
            </a:r>
            <a:r>
              <a:rPr lang="vi-VN" dirty="0">
                <a:solidFill>
                  <a:srgbClr val="0070C0"/>
                </a:solidFill>
              </a:rPr>
              <a:t>limitarea concentrațiilor de CO</a:t>
            </a:r>
            <a:r>
              <a:rPr lang="vi-VN" baseline="-25000" dirty="0">
                <a:solidFill>
                  <a:srgbClr val="0070C0"/>
                </a:solidFill>
              </a:rPr>
              <a:t>2</a:t>
            </a:r>
            <a:r>
              <a:rPr lang="vi-VN" dirty="0">
                <a:solidFill>
                  <a:srgbClr val="0070C0"/>
                </a:solidFill>
              </a:rPr>
              <a:t> la 400 - 500 ppm în volum</a:t>
            </a:r>
            <a:r>
              <a:rPr lang="en-US" dirty="0">
                <a:solidFill>
                  <a:srgbClr val="0070C0"/>
                </a:solidFill>
              </a:rPr>
              <a:t> </a:t>
            </a:r>
            <a:r>
              <a:rPr lang="en-US" dirty="0" err="1">
                <a:solidFill>
                  <a:srgbClr val="0070C0"/>
                </a:solidFill>
              </a:rPr>
              <a:t>prin</a:t>
            </a:r>
            <a:r>
              <a:rPr lang="en-US" dirty="0">
                <a:solidFill>
                  <a:srgbClr val="0070C0"/>
                </a:solidFill>
              </a:rPr>
              <a:t> r</a:t>
            </a:r>
            <a:r>
              <a:rPr lang="vi-VN" dirty="0">
                <a:solidFill>
                  <a:srgbClr val="0070C0"/>
                </a:solidFill>
              </a:rPr>
              <a:t>educerea emisiilor de gaze cu efect de seră prin</a:t>
            </a:r>
            <a:r>
              <a:rPr lang="en-US" dirty="0">
                <a:solidFill>
                  <a:srgbClr val="0070C0"/>
                </a:solidFill>
              </a:rPr>
              <a:t>:	</a:t>
            </a:r>
          </a:p>
          <a:p>
            <a:pPr marL="285750" indent="-285750">
              <a:buFont typeface="Arial" panose="020B0604020202020204" pitchFamily="34" charset="0"/>
              <a:buChar char="•"/>
              <a:defRPr/>
            </a:pPr>
            <a:r>
              <a:rPr lang="vi-VN" dirty="0">
                <a:solidFill>
                  <a:srgbClr val="0070C0"/>
                </a:solidFill>
              </a:rPr>
              <a:t>reducerea consumurilor energetice </a:t>
            </a:r>
            <a:endParaRPr lang="en-US" dirty="0">
              <a:solidFill>
                <a:srgbClr val="0070C0"/>
              </a:solidFill>
            </a:endParaRPr>
          </a:p>
          <a:p>
            <a:pPr marL="285750" indent="-285750">
              <a:buFont typeface="Arial" panose="020B0604020202020204" pitchFamily="34" charset="0"/>
              <a:buChar char="•"/>
              <a:defRPr/>
            </a:pPr>
            <a:r>
              <a:rPr lang="vi-VN" dirty="0">
                <a:solidFill>
                  <a:srgbClr val="0070C0"/>
                </a:solidFill>
              </a:rPr>
              <a:t>utilizarea energiei din surse regenerabile. </a:t>
            </a:r>
          </a:p>
          <a:p>
            <a:pPr>
              <a:defRPr/>
            </a:pPr>
            <a:r>
              <a:rPr lang="vi-VN" b="1" dirty="0">
                <a:solidFill>
                  <a:srgbClr val="0070C0"/>
                </a:solidFill>
              </a:rPr>
              <a:t>Economia de energie</a:t>
            </a:r>
            <a:r>
              <a:rPr lang="en-US" b="1" dirty="0">
                <a:solidFill>
                  <a:srgbClr val="0070C0"/>
                </a:solidFill>
              </a:rPr>
              <a:t> </a:t>
            </a:r>
            <a:r>
              <a:rPr lang="vi-VN" dirty="0">
                <a:solidFill>
                  <a:srgbClr val="0070C0"/>
                </a:solidFill>
              </a:rPr>
              <a:t>prin: </a:t>
            </a:r>
          </a:p>
          <a:p>
            <a:pPr marL="285750" indent="-285750">
              <a:buFont typeface="Arial" panose="020B0604020202020204" pitchFamily="34" charset="0"/>
              <a:buChar char="•"/>
              <a:defRPr/>
            </a:pPr>
            <a:r>
              <a:rPr lang="vi-VN" dirty="0">
                <a:solidFill>
                  <a:srgbClr val="0070C0"/>
                </a:solidFill>
              </a:rPr>
              <a:t>Adoptarea de tehnologii moderne, care nu sunt energointensive. </a:t>
            </a:r>
            <a:endParaRPr lang="en-US" dirty="0">
              <a:solidFill>
                <a:srgbClr val="0070C0"/>
              </a:solidFill>
            </a:endParaRPr>
          </a:p>
          <a:p>
            <a:pPr marL="285750" indent="-285750">
              <a:buFont typeface="Arial" panose="020B0604020202020204" pitchFamily="34" charset="0"/>
              <a:buChar char="•"/>
              <a:defRPr/>
            </a:pPr>
            <a:r>
              <a:rPr lang="vi-VN" dirty="0">
                <a:solidFill>
                  <a:srgbClr val="0070C0"/>
                </a:solidFill>
              </a:rPr>
              <a:t>Reducerea consumului energetic prin reducerea iluminatului artificial. </a:t>
            </a:r>
            <a:endParaRPr lang="en-US" dirty="0">
              <a:solidFill>
                <a:srgbClr val="0070C0"/>
              </a:solidFill>
            </a:endParaRPr>
          </a:p>
          <a:p>
            <a:pPr marL="285750" indent="-285750">
              <a:buFont typeface="Arial" panose="020B0604020202020204" pitchFamily="34" charset="0"/>
              <a:buChar char="•"/>
              <a:defRPr/>
            </a:pPr>
            <a:r>
              <a:rPr lang="vi-VN" dirty="0">
                <a:solidFill>
                  <a:srgbClr val="0070C0"/>
                </a:solidFill>
              </a:rPr>
              <a:t>Eficientizarea transportului prin folosirea hidrogenului </a:t>
            </a:r>
            <a:r>
              <a:rPr lang="en-US" dirty="0" err="1">
                <a:solidFill>
                  <a:srgbClr val="0070C0"/>
                </a:solidFill>
              </a:rPr>
              <a:t>si</a:t>
            </a:r>
            <a:r>
              <a:rPr lang="en-US" dirty="0">
                <a:solidFill>
                  <a:srgbClr val="0070C0"/>
                </a:solidFill>
              </a:rPr>
              <a:t> </a:t>
            </a:r>
            <a:r>
              <a:rPr lang="vi-VN" dirty="0">
                <a:solidFill>
                  <a:srgbClr val="0070C0"/>
                </a:solidFill>
              </a:rPr>
              <a:t>biodieselului și prin înlocuirea transportului cu camioanele cu cel pe calea ferată</a:t>
            </a:r>
            <a:endParaRPr lang="en-US" dirty="0">
              <a:solidFill>
                <a:srgbClr val="0070C0"/>
              </a:solidFill>
            </a:endParaRPr>
          </a:p>
          <a:p>
            <a:pPr>
              <a:defRPr/>
            </a:pPr>
            <a:r>
              <a:rPr lang="vi-VN" b="1" dirty="0">
                <a:solidFill>
                  <a:srgbClr val="0070C0"/>
                </a:solidFill>
              </a:rPr>
              <a:t>Energiile alternative</a:t>
            </a:r>
          </a:p>
          <a:p>
            <a:pPr>
              <a:defRPr/>
            </a:pPr>
            <a:r>
              <a:rPr lang="vi-VN" dirty="0">
                <a:solidFill>
                  <a:srgbClr val="0070C0"/>
                </a:solidFill>
              </a:rPr>
              <a:t>În scopul reducerii emisiilor de CO</a:t>
            </a:r>
            <a:r>
              <a:rPr lang="vi-VN" baseline="-25000" dirty="0">
                <a:solidFill>
                  <a:srgbClr val="0070C0"/>
                </a:solidFill>
              </a:rPr>
              <a:t>2</a:t>
            </a:r>
            <a:r>
              <a:rPr lang="vi-VN" dirty="0">
                <a:solidFill>
                  <a:srgbClr val="0070C0"/>
                </a:solidFill>
              </a:rPr>
              <a:t> se recomandă utilizarea energiilor care nu se bazează pe tehnologia de ardere, cum sunt</a:t>
            </a:r>
            <a:r>
              <a:rPr lang="en-US" dirty="0">
                <a:solidFill>
                  <a:srgbClr val="0070C0"/>
                </a:solidFill>
              </a:rPr>
              <a:t>:</a:t>
            </a:r>
          </a:p>
          <a:p>
            <a:pPr marL="285750" indent="-285750">
              <a:buFont typeface="Arial" panose="020B0604020202020204" pitchFamily="34" charset="0"/>
              <a:buChar char="•"/>
              <a:defRPr/>
            </a:pPr>
            <a:r>
              <a:rPr lang="vi-VN" dirty="0">
                <a:solidFill>
                  <a:srgbClr val="0070C0"/>
                </a:solidFill>
              </a:rPr>
              <a:t>energia solară, </a:t>
            </a:r>
            <a:endParaRPr lang="en-US" dirty="0">
              <a:solidFill>
                <a:srgbClr val="0070C0"/>
              </a:solidFill>
            </a:endParaRPr>
          </a:p>
          <a:p>
            <a:pPr marL="285750" indent="-285750">
              <a:buFont typeface="Arial" panose="020B0604020202020204" pitchFamily="34" charset="0"/>
              <a:buChar char="•"/>
              <a:defRPr/>
            </a:pPr>
            <a:r>
              <a:rPr lang="vi-VN" dirty="0">
                <a:solidFill>
                  <a:srgbClr val="0070C0"/>
                </a:solidFill>
              </a:rPr>
              <a:t>energie hidraulică </a:t>
            </a:r>
            <a:endParaRPr lang="en-US" dirty="0">
              <a:solidFill>
                <a:srgbClr val="0070C0"/>
              </a:solidFill>
            </a:endParaRPr>
          </a:p>
          <a:p>
            <a:pPr marL="285750" indent="-285750">
              <a:buFont typeface="Arial" panose="020B0604020202020204" pitchFamily="34" charset="0"/>
              <a:buChar char="•"/>
              <a:defRPr/>
            </a:pPr>
            <a:r>
              <a:rPr lang="vi-VN" dirty="0">
                <a:solidFill>
                  <a:srgbClr val="0070C0"/>
                </a:solidFill>
              </a:rPr>
              <a:t>energia eoliană. </a:t>
            </a:r>
            <a:endParaRPr lang="en-US" dirty="0">
              <a:solidFill>
                <a:srgbClr val="0070C0"/>
              </a:solidFill>
            </a:endParaRPr>
          </a:p>
          <a:p>
            <a:pPr>
              <a:defRPr/>
            </a:pPr>
            <a:r>
              <a:rPr lang="vi-VN" b="1" dirty="0">
                <a:solidFill>
                  <a:srgbClr val="0070C0"/>
                </a:solidFill>
              </a:rPr>
              <a:t>Biomasa</a:t>
            </a:r>
          </a:p>
          <a:p>
            <a:pPr>
              <a:defRPr/>
            </a:pPr>
            <a:r>
              <a:rPr lang="vi-VN" dirty="0">
                <a:solidFill>
                  <a:srgbClr val="0070C0"/>
                </a:solidFill>
              </a:rPr>
              <a:t>Arderea biomasei</a:t>
            </a:r>
            <a:r>
              <a:rPr lang="en-US" dirty="0">
                <a:solidFill>
                  <a:srgbClr val="0070C0"/>
                </a:solidFill>
              </a:rPr>
              <a:t>/</a:t>
            </a:r>
            <a:r>
              <a:rPr lang="en-US" dirty="0" err="1">
                <a:solidFill>
                  <a:srgbClr val="0070C0"/>
                </a:solidFill>
              </a:rPr>
              <a:t>lemnului</a:t>
            </a:r>
            <a:r>
              <a:rPr lang="en-US" dirty="0">
                <a:solidFill>
                  <a:srgbClr val="0070C0"/>
                </a:solidFill>
              </a:rPr>
              <a:t>/</a:t>
            </a:r>
            <a:r>
              <a:rPr lang="en-US" dirty="0" err="1">
                <a:solidFill>
                  <a:srgbClr val="0070C0"/>
                </a:solidFill>
              </a:rPr>
              <a:t>porumbului</a:t>
            </a:r>
            <a:r>
              <a:rPr lang="vi-VN" dirty="0">
                <a:solidFill>
                  <a:srgbClr val="0070C0"/>
                </a:solidFill>
              </a:rPr>
              <a:t> </a:t>
            </a:r>
            <a:r>
              <a:rPr lang="en-US" dirty="0">
                <a:solidFill>
                  <a:srgbClr val="0070C0"/>
                </a:solidFill>
              </a:rPr>
              <a:t> </a:t>
            </a:r>
            <a:r>
              <a:rPr lang="vi-VN" dirty="0">
                <a:solidFill>
                  <a:srgbClr val="0070C0"/>
                </a:solidFill>
              </a:rPr>
              <a:t>Tot drept culturi energetice pot fi considerate culturile de floarea soarelui, soia și în special rapiță, uleiul rezultat (biodiesel) putând înlocui relativ simplu combustibilul pentru motoarele diesel ale autovehiculelor. </a:t>
            </a:r>
          </a:p>
          <a:p>
            <a:pPr>
              <a:defRPr/>
            </a:pPr>
            <a:r>
              <a:rPr lang="vi-VN" b="1" dirty="0">
                <a:solidFill>
                  <a:srgbClr val="0070C0"/>
                </a:solidFill>
              </a:rPr>
              <a:t>Energia nucleară</a:t>
            </a:r>
          </a:p>
          <a:p>
            <a:pPr>
              <a:defRPr/>
            </a:pPr>
            <a:r>
              <a:rPr lang="vi-VN" dirty="0">
                <a:solidFill>
                  <a:srgbClr val="0070C0"/>
                </a:solidFill>
              </a:rPr>
              <a:t>Deși în urma accidentului de la Cernobîl energetica nucleară a intrat într-un con de umbră, recent, prin prisma reducerii emisiilor de CO</a:t>
            </a:r>
            <a:r>
              <a:rPr lang="vi-VN" baseline="-25000" dirty="0">
                <a:solidFill>
                  <a:srgbClr val="0070C0"/>
                </a:solidFill>
              </a:rPr>
              <a:t>2</a:t>
            </a:r>
            <a:r>
              <a:rPr lang="vi-VN" dirty="0">
                <a:solidFill>
                  <a:srgbClr val="0070C0"/>
                </a:solidFill>
              </a:rPr>
              <a:t>, este reluată fezabilitatea acestei soluții.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stituent conținut 2"/>
          <p:cNvSpPr>
            <a:spLocks noGrp="1"/>
          </p:cNvSpPr>
          <p:nvPr>
            <p:ph idx="4294967295"/>
          </p:nvPr>
        </p:nvSpPr>
        <p:spPr>
          <a:xfrm>
            <a:off x="179388" y="692150"/>
            <a:ext cx="8893175" cy="4525963"/>
          </a:xfrm>
        </p:spPr>
        <p:txBody>
          <a:bodyPr/>
          <a:lstStyle/>
          <a:p>
            <a:pPr eaLnBrk="1" hangingPunct="1"/>
            <a:r>
              <a:rPr lang="vi-VN" altLang="en-US" sz="3600" i="1" smtClean="0">
                <a:solidFill>
                  <a:srgbClr val="0070C0"/>
                </a:solidFill>
              </a:rPr>
              <a:t>Schimbările climatice și încălzirea globală sunt adevăruri demonstrate științific, ce trebuie să fie urgent tratate ca atare! </a:t>
            </a:r>
            <a:endParaRPr lang="en-US" altLang="en-US" sz="3600" i="1" smtClean="0">
              <a:solidFill>
                <a:srgbClr val="0070C0"/>
              </a:solidFill>
            </a:endParaRPr>
          </a:p>
          <a:p>
            <a:pPr eaLnBrk="1" hangingPunct="1"/>
            <a:r>
              <a:rPr lang="vi-VN" altLang="en-US" sz="3600" i="1" smtClean="0">
                <a:solidFill>
                  <a:srgbClr val="0070C0"/>
                </a:solidFill>
              </a:rPr>
              <a:t>Fenomene meteo extreme, topirea ghețarilor și diminuarea biodiversității sunt printre efectele deja vizibile ale acestei crize. </a:t>
            </a:r>
            <a:endParaRPr lang="en-US" altLang="en-US" sz="3600" i="1" smtClean="0">
              <a:solidFill>
                <a:srgbClr val="0070C0"/>
              </a:solidFill>
            </a:endParaRPr>
          </a:p>
          <a:p>
            <a:pPr eaLnBrk="1" hangingPunct="1"/>
            <a:r>
              <a:rPr lang="vi-VN" altLang="en-US" sz="3600" i="1" smtClean="0">
                <a:solidFill>
                  <a:srgbClr val="0070C0"/>
                </a:solidFill>
              </a:rPr>
              <a:t>Și tot ce va urma ne va afecta pe toți, fără excepție, dacă nu redresăm situația</a:t>
            </a:r>
            <a:r>
              <a:rPr lang="en-US" altLang="en-US" sz="3600" i="1" smtClean="0">
                <a:solidFill>
                  <a:srgbClr val="0070C0"/>
                </a:solidFill>
              </a:rPr>
              <a:t>.</a:t>
            </a:r>
            <a:endParaRPr lang="en-US" altLang="en-US" sz="3600" smtClean="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stituent conținut 2"/>
          <p:cNvSpPr>
            <a:spLocks noGrp="1"/>
          </p:cNvSpPr>
          <p:nvPr>
            <p:ph idx="4294967295"/>
          </p:nvPr>
        </p:nvSpPr>
        <p:spPr>
          <a:xfrm>
            <a:off x="0" y="115888"/>
            <a:ext cx="9144000" cy="4525962"/>
          </a:xfrm>
        </p:spPr>
        <p:txBody>
          <a:bodyPr/>
          <a:lstStyle/>
          <a:p>
            <a:pPr>
              <a:defRPr/>
            </a:pPr>
            <a:r>
              <a:rPr lang="en-US" sz="2800" dirty="0" smtClean="0"/>
              <a:t>F</a:t>
            </a:r>
            <a:r>
              <a:rPr lang="ro-RO" sz="2800" dirty="0" err="1" smtClean="0"/>
              <a:t>ilm</a:t>
            </a:r>
            <a:r>
              <a:rPr lang="ro-RO" sz="2800" dirty="0" smtClean="0"/>
              <a:t> </a:t>
            </a:r>
            <a:r>
              <a:rPr lang="ro-RO" sz="2800" dirty="0"/>
              <a:t>documentar </a:t>
            </a:r>
            <a:r>
              <a:rPr lang="ro-RO" sz="2800" b="1" i="1" dirty="0"/>
              <a:t>Pământul se topeşte sub tine </a:t>
            </a:r>
            <a:r>
              <a:rPr lang="ro-RO" sz="2800" u="sng" dirty="0">
                <a:hlinkClick r:id="rId2"/>
              </a:rPr>
              <a:t>https://www.youtube.com/watch?v=i3NWs08DPac</a:t>
            </a:r>
            <a:endParaRPr lang="en-US" sz="2800" dirty="0"/>
          </a:p>
          <a:p>
            <a:pPr>
              <a:defRPr/>
            </a:pPr>
            <a:r>
              <a:rPr lang="en-US" sz="2800" dirty="0" smtClean="0"/>
              <a:t>T</a:t>
            </a:r>
            <a:r>
              <a:rPr lang="ro-RO" sz="2800" dirty="0" err="1" smtClean="0"/>
              <a:t>railerul</a:t>
            </a:r>
            <a:r>
              <a:rPr lang="ro-RO" sz="2800" dirty="0" smtClean="0"/>
              <a:t> </a:t>
            </a:r>
            <a:r>
              <a:rPr lang="ro-RO" sz="2800" dirty="0"/>
              <a:t>filmului documentar </a:t>
            </a:r>
            <a:r>
              <a:rPr lang="ro-RO" sz="2800" b="1" i="1" dirty="0"/>
              <a:t>Înainte de potop</a:t>
            </a:r>
            <a:r>
              <a:rPr lang="ro-RO" sz="2800" dirty="0"/>
              <a:t> – National Geographic.</a:t>
            </a:r>
            <a:endParaRPr lang="en-US" sz="2800" dirty="0"/>
          </a:p>
          <a:p>
            <a:pPr marL="0" indent="0">
              <a:buFont typeface="Arial" charset="0"/>
              <a:buNone/>
              <a:defRPr/>
            </a:pPr>
            <a:r>
              <a:rPr lang="ro-RO" sz="2800" u="sng" dirty="0">
                <a:hlinkClick r:id="rId3"/>
              </a:rPr>
              <a:t>https://</a:t>
            </a:r>
            <a:r>
              <a:rPr lang="ro-RO" sz="2800" u="sng" dirty="0" smtClean="0">
                <a:hlinkClick r:id="rId3"/>
              </a:rPr>
              <a:t>www.youtube.com/watch?v=D9xFFyUOpXo</a:t>
            </a:r>
            <a:endParaRPr lang="en-US" sz="2800" u="sng" dirty="0" smtClean="0"/>
          </a:p>
          <a:p>
            <a:pPr marL="0" indent="0">
              <a:buFont typeface="Arial" charset="0"/>
              <a:buNone/>
              <a:defRPr/>
            </a:pPr>
            <a:r>
              <a:rPr lang="ro-RO" sz="2200" dirty="0"/>
              <a:t>Filmul este o relatare informativă și captivantă despre modul în care societatea poate preveni dispariția speciilor, ecosistemelor și comunităților indigene aflate în pericol în diverse colțuri ale lumii. Imaginile documentarului aduc dovezi clare ale crizei ecologice tot mai grave care produce daune ireversibile asupra peisajelor virgine din Groenlanda până în Indonezia, afectând echilibrul climatic al planetei și accelerând extincția unor specii de animale îndrăgite. </a:t>
            </a:r>
            <a:r>
              <a:rPr lang="ro-RO" sz="2200" i="1" dirty="0"/>
              <a:t>( cu actorul Leonardo DiCaprio în calitate de activist de mediu  şi mesager pentru pace al ONU pe tema schimbărilor climatice)</a:t>
            </a:r>
            <a:endParaRPr lang="en-US"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stituent conținut 1"/>
          <p:cNvSpPr>
            <a:spLocks noGrp="1"/>
          </p:cNvSpPr>
          <p:nvPr>
            <p:ph/>
          </p:nvPr>
        </p:nvSpPr>
        <p:spPr>
          <a:xfrm>
            <a:off x="111125" y="115888"/>
            <a:ext cx="9007475" cy="5851525"/>
          </a:xfrm>
        </p:spPr>
        <p:txBody>
          <a:bodyPr/>
          <a:lstStyle/>
          <a:p>
            <a:pPr marL="0" indent="0" algn="ctr" fontAlgn="ctr">
              <a:buFont typeface="Arial" charset="0"/>
              <a:buNone/>
            </a:pPr>
            <a:r>
              <a:rPr lang="vi-VN" altLang="en-US" sz="2200" b="1" smtClean="0"/>
              <a:t>10 lucruri simple pe care fiecare locuitor al planetei le poate face ca să contribuie la combaterea </a:t>
            </a:r>
            <a:r>
              <a:rPr lang="ro-RO" altLang="en-US" sz="2200" b="1" smtClean="0"/>
              <a:t>î</a:t>
            </a:r>
            <a:r>
              <a:rPr lang="vi-VN" altLang="en-US" sz="2200" b="1" smtClean="0"/>
              <a:t>nc</a:t>
            </a:r>
            <a:r>
              <a:rPr lang="ro-RO" altLang="en-US" sz="2200" b="1" smtClean="0"/>
              <a:t>ă</a:t>
            </a:r>
            <a:r>
              <a:rPr lang="vi-VN" altLang="en-US" sz="2200" b="1" smtClean="0"/>
              <a:t>lzirii globale.</a:t>
            </a:r>
            <a:r>
              <a:rPr lang="vi-VN" altLang="en-US" sz="2200" smtClean="0"/>
              <a:t> </a:t>
            </a:r>
          </a:p>
          <a:p>
            <a:pPr marL="0" indent="0" fontAlgn="ctr">
              <a:buFont typeface="Arial" charset="0"/>
              <a:buNone/>
            </a:pPr>
            <a:r>
              <a:rPr lang="vi-VN" altLang="en-US" sz="2200" smtClean="0"/>
              <a:t>Lucruri simple, dar care conteaza. Scopul lor, mai ales dacă sunt susținute de tot mai mulți oameni, este de a reduce cererea de combustibil clasic care, prin utilizare, contribuie la creșterea gradului de dioxid de carbon din atmosferă.</a:t>
            </a:r>
            <a:br>
              <a:rPr lang="vi-VN" altLang="en-US" sz="2200" smtClean="0"/>
            </a:br>
            <a:r>
              <a:rPr lang="vi-VN" altLang="en-US" sz="1000" smtClean="0"/>
              <a:t/>
            </a:r>
            <a:br>
              <a:rPr lang="vi-VN" altLang="en-US" sz="1000" smtClean="0"/>
            </a:br>
            <a:r>
              <a:rPr lang="vi-VN" altLang="en-US" sz="2200" smtClean="0"/>
              <a:t>1. </a:t>
            </a:r>
            <a:r>
              <a:rPr lang="vi-VN" altLang="en-US" sz="2200" b="1" smtClean="0"/>
              <a:t>Reduceți, reutilizați, reciclați</a:t>
            </a:r>
            <a:r>
              <a:rPr lang="vi-VN" altLang="en-US" sz="2200" smtClean="0"/>
              <a:t/>
            </a:r>
            <a:br>
              <a:rPr lang="vi-VN" altLang="en-US" sz="2200" smtClean="0"/>
            </a:br>
            <a:r>
              <a:rPr lang="vi-VN" altLang="en-US" sz="2200" smtClean="0"/>
              <a:t>Alegeti produse reutilizabile în loc de cele dispensabile, ambalaje minimaliste, colectață separate și reciclați hârtie, plastic, sticla, reviste si ziare, precum și doze de aluminiu. Prin reciclarea a numai jumătate din ceea ce folosiți într-o gospodărie, reduceți anual poluarea cu 1.090 de kilograme de dioxid de carbon.</a:t>
            </a:r>
            <a:endParaRPr lang="ro-RO" altLang="en-US" sz="2200" smtClean="0"/>
          </a:p>
          <a:p>
            <a:pPr marL="0" indent="0" fontAlgn="ctr">
              <a:buFont typeface="Arial" charset="0"/>
              <a:buNone/>
            </a:pPr>
            <a:r>
              <a:rPr lang="vi-VN" altLang="en-US" sz="1000" smtClean="0"/>
              <a:t/>
            </a:r>
            <a:br>
              <a:rPr lang="vi-VN" altLang="en-US" sz="1000" smtClean="0"/>
            </a:br>
            <a:r>
              <a:rPr lang="vi-VN" altLang="en-US" sz="2200" smtClean="0"/>
              <a:t>2. </a:t>
            </a:r>
            <a:r>
              <a:rPr lang="vi-VN" altLang="en-US" sz="2200" b="1" smtClean="0"/>
              <a:t>Folosiți cumpătat încălzirea și aerul condiționat</a:t>
            </a:r>
            <a:r>
              <a:rPr lang="vi-VN" altLang="en-US" sz="2200" smtClean="0"/>
              <a:t/>
            </a:r>
            <a:br>
              <a:rPr lang="vi-VN" altLang="en-US" sz="2200" smtClean="0"/>
            </a:br>
            <a:r>
              <a:rPr lang="vi-VN" altLang="en-US" sz="2200" smtClean="0"/>
              <a:t>Confortul personal este important, dar excesul nu se justifică. Soluții inteligente de izolare a casei vă pot ajuta să economisiți energie atât iarna, cât și vara, prin reducerea nevoilor de încalzire sau a costurilor pentru aer condiționat. Puteți reduce poluarea cu 90 de kilograme de dioxid de carbon pe an (per individ).</a:t>
            </a:r>
            <a:r>
              <a:rPr lang="vi-VN" altLang="en-US" smtClean="0"/>
              <a:t/>
            </a:r>
            <a:br>
              <a:rPr lang="vi-VN" altLang="en-US" smtClean="0"/>
            </a:br>
            <a:endParaRPr lang="en-US"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p:nvPr>
        </p:nvSpPr>
        <p:spPr>
          <a:xfrm>
            <a:off x="25400" y="115888"/>
            <a:ext cx="9118600" cy="5851525"/>
          </a:xfrm>
        </p:spPr>
        <p:txBody>
          <a:bodyPr/>
          <a:lstStyle/>
          <a:p>
            <a:pPr marL="0" indent="0" algn="ctr" fontAlgn="ctr">
              <a:buFont typeface="Arial" charset="0"/>
              <a:buNone/>
              <a:defRPr/>
            </a:pPr>
            <a:r>
              <a:rPr lang="vi-VN" sz="2000" b="1" dirty="0"/>
              <a:t>10 lucruri simple pe care fiecare locuitor al planetei le poate face ca să contribuie la combaterea </a:t>
            </a:r>
            <a:r>
              <a:rPr lang="ro-RO" sz="2000" b="1" dirty="0" smtClean="0"/>
              <a:t>î</a:t>
            </a:r>
            <a:r>
              <a:rPr lang="vi-VN" sz="2000" b="1" dirty="0" smtClean="0"/>
              <a:t>nc</a:t>
            </a:r>
            <a:r>
              <a:rPr lang="ro-RO" sz="2000" b="1" dirty="0" smtClean="0"/>
              <a:t>ă</a:t>
            </a:r>
            <a:r>
              <a:rPr lang="vi-VN" sz="2000" b="1" dirty="0" smtClean="0"/>
              <a:t>lzirii </a:t>
            </a:r>
            <a:r>
              <a:rPr lang="vi-VN" sz="2000" b="1" dirty="0"/>
              <a:t>globale</a:t>
            </a:r>
            <a:r>
              <a:rPr lang="vi-VN" sz="2000" b="1" dirty="0" smtClean="0"/>
              <a:t>.</a:t>
            </a:r>
            <a:r>
              <a:rPr lang="vi-VN" sz="2000" dirty="0"/>
              <a:t> </a:t>
            </a:r>
            <a:endParaRPr lang="ro-RO" sz="2000" dirty="0" smtClean="0"/>
          </a:p>
          <a:p>
            <a:pPr marL="0" indent="0" fontAlgn="ctr">
              <a:buFont typeface="Arial" charset="0"/>
              <a:buNone/>
              <a:defRPr/>
            </a:pPr>
            <a:r>
              <a:rPr lang="vi-VN" sz="2000" dirty="0" smtClean="0"/>
              <a:t>3. </a:t>
            </a:r>
            <a:r>
              <a:rPr lang="vi-VN" sz="2000" b="1" dirty="0" smtClean="0"/>
              <a:t>Alegeti becurile economice</a:t>
            </a:r>
            <a:r>
              <a:rPr lang="vi-VN" sz="2000" dirty="0" smtClean="0"/>
              <a:t> </a:t>
            </a:r>
          </a:p>
          <a:p>
            <a:pPr fontAlgn="ctr">
              <a:defRPr/>
            </a:pPr>
            <a:r>
              <a:rPr lang="vi-VN" sz="1800" b="1" dirty="0" smtClean="0"/>
              <a:t>Becurile clasice</a:t>
            </a:r>
            <a:r>
              <a:rPr lang="vi-VN" sz="1800" dirty="0" smtClean="0"/>
              <a:t> (sau becurile incandescente) sunt becuri pe baza de filament, incapsulate intr-un balon de sticlă avand în interior un gaz inert. Pana la 95% din energia pe care o consumă este transformată în caldură și nu în lumină, ceea ce le face extrem de ineficiente pentru iluminat.</a:t>
            </a:r>
            <a:endParaRPr lang="ro-RO" sz="1800" dirty="0" smtClean="0"/>
          </a:p>
          <a:p>
            <a:pPr fontAlgn="ctr">
              <a:defRPr/>
            </a:pPr>
            <a:r>
              <a:rPr lang="vi-VN" sz="1800" b="1" dirty="0"/>
              <a:t>Becurile economice sau becurile CFL</a:t>
            </a:r>
            <a:r>
              <a:rPr lang="vi-VN" sz="1800" dirty="0"/>
              <a:t> (Compact fluorescent lamp) sunt becuri care au in componenta lor mercur, aproximativ 4 mg, care este extrem de toxic pentru organismul uman in caz ca acestea se sparg, dar  si le fac sa fie greu de reciclat, chiar mai mult decat cele incandescente, care nu au materiale interzise, dar folosesc resurse la fel de prețioase prin consumul lor ridicat de energie electrică.</a:t>
            </a:r>
          </a:p>
          <a:p>
            <a:pPr fontAlgn="ctr">
              <a:defRPr/>
            </a:pPr>
            <a:r>
              <a:rPr lang="vi-VN" sz="1800" b="1" dirty="0"/>
              <a:t>Becurile cu LED-uri</a:t>
            </a:r>
            <a:r>
              <a:rPr lang="vi-VN" sz="1800" dirty="0"/>
              <a:t> reprezinta o alternativa optima, fiind cea mai eficienta solutie de iluminat in momentul de fata. LED-urile sunt  diode semi- conductoare cu o eficienta de pana la 80% mai mare si o durata de utilizare de pana la 10 ori mai ridicata. De asemenea Ledurile emit mult mai putina caldura, fapt care duce la scaderea necesitatii de folosire a aparatelor de aer conditionat. Led-urile nu contin materiale otravitoare, usurand misiunea utilizatorilor de a proteja mediul inconjurator. </a:t>
            </a:r>
          </a:p>
          <a:p>
            <a:pPr fontAlgn="ctr">
              <a:defRPr/>
            </a:pPr>
            <a:r>
              <a:rPr lang="vi-VN" sz="1800" dirty="0" smtClean="0"/>
              <a:t>S</a:t>
            </a:r>
            <a:r>
              <a:rPr lang="ro-RO" sz="1800" dirty="0" smtClean="0"/>
              <a:t>ă</a:t>
            </a:r>
            <a:r>
              <a:rPr lang="vi-VN" sz="1800" dirty="0" smtClean="0"/>
              <a:t> </a:t>
            </a:r>
            <a:r>
              <a:rPr lang="vi-VN" sz="1800" dirty="0"/>
              <a:t>nu uitam ca pentru producerea a 1 MegaWatt se emit ~ 430kg CO2 in atmosfera., deci daca folositi </a:t>
            </a:r>
            <a:r>
              <a:rPr lang="vi-VN" sz="1800" b="1" dirty="0"/>
              <a:t>becuri cu LED aveti un prim mare avantaj: economisiti aproape 90% din energia electrica</a:t>
            </a:r>
            <a:r>
              <a:rPr lang="vi-VN" sz="1800" dirty="0"/>
              <a:t>  pe care ati fi consumat-o cu un bec obisnuit. </a:t>
            </a:r>
            <a:br>
              <a:rPr lang="vi-VN" sz="1800" dirty="0"/>
            </a:br>
            <a:endParaRPr lang="vi-VN" sz="1800" dirty="0"/>
          </a:p>
          <a:p>
            <a:pPr marL="0" indent="0" algn="ctr" fontAlgn="ctr">
              <a:buFont typeface="Arial" charset="0"/>
              <a:buNone/>
              <a:defRPr/>
            </a:pPr>
            <a:endParaRPr lang="vi-VN"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stituent conținut 1"/>
          <p:cNvSpPr>
            <a:spLocks noGrp="1"/>
          </p:cNvSpPr>
          <p:nvPr>
            <p:ph/>
          </p:nvPr>
        </p:nvSpPr>
        <p:spPr>
          <a:xfrm>
            <a:off x="25400" y="115888"/>
            <a:ext cx="9007475" cy="5851525"/>
          </a:xfrm>
        </p:spPr>
        <p:txBody>
          <a:bodyPr/>
          <a:lstStyle/>
          <a:p>
            <a:pPr marL="0" indent="0" algn="ctr" fontAlgn="ctr">
              <a:buFont typeface="Arial" charset="0"/>
              <a:buNone/>
            </a:pPr>
            <a:r>
              <a:rPr lang="vi-VN" altLang="en-US" sz="2000" b="1" smtClean="0"/>
              <a:t>10 lucruri simple pe care fiecare locuitor al planetei le poate face ca să contribuie la combaterea </a:t>
            </a:r>
            <a:r>
              <a:rPr lang="ro-RO" altLang="en-US" sz="2000" b="1" smtClean="0"/>
              <a:t>î</a:t>
            </a:r>
            <a:r>
              <a:rPr lang="vi-VN" altLang="en-US" sz="2000" b="1" smtClean="0"/>
              <a:t>nc</a:t>
            </a:r>
            <a:r>
              <a:rPr lang="ro-RO" altLang="en-US" sz="2000" b="1" smtClean="0"/>
              <a:t>ă</a:t>
            </a:r>
            <a:r>
              <a:rPr lang="vi-VN" altLang="en-US" sz="2000" b="1" smtClean="0"/>
              <a:t>lzirii globale.</a:t>
            </a:r>
            <a:r>
              <a:rPr lang="vi-VN" altLang="en-US" sz="2000" smtClean="0"/>
              <a:t> </a:t>
            </a:r>
            <a:endParaRPr lang="ro-RO" altLang="en-US" sz="2000" smtClean="0"/>
          </a:p>
          <a:p>
            <a:pPr marL="0" indent="0" algn="ctr" fontAlgn="ctr">
              <a:buFont typeface="Arial" charset="0"/>
              <a:buNone/>
            </a:pPr>
            <a:endParaRPr lang="ro-RO" altLang="en-US" sz="1000" smtClean="0"/>
          </a:p>
          <a:p>
            <a:pPr marL="0" indent="0" fontAlgn="ctr">
              <a:buFont typeface="Arial" charset="0"/>
              <a:buNone/>
            </a:pPr>
            <a:r>
              <a:rPr lang="vi-VN" altLang="en-US" sz="2000" smtClean="0"/>
              <a:t>4. </a:t>
            </a:r>
            <a:r>
              <a:rPr lang="vi-VN" altLang="en-US" sz="2000" b="1" smtClean="0"/>
              <a:t>Conduceți ințelept și mai putin</a:t>
            </a:r>
            <a:r>
              <a:rPr lang="vi-VN" altLang="en-US" sz="2000" smtClean="0"/>
              <a:t/>
            </a:r>
            <a:br>
              <a:rPr lang="vi-VN" altLang="en-US" sz="2000" smtClean="0"/>
            </a:br>
            <a:r>
              <a:rPr lang="vi-VN" altLang="en-US" sz="2000" smtClean="0"/>
              <a:t>Cu cat folosiți mai rar masina, cu atat se reduce emisia de gaze, plus că nu mai consumați benzina. Asa că, dacă nu e vorba de o distanță lungă sau de lipsa altor mijloace de transport, încercați mersul pe jos, bicicleta sau mijloacele de transport în comun. Iar dacă, totuși, alegeți mațina, incercați sa fiți eficienti: să aveți cauciucurile umflate la nivelul potrivit, motorul îngrijit, sistemul curățat.</a:t>
            </a:r>
            <a:br>
              <a:rPr lang="vi-VN" altLang="en-US" sz="2000" smtClean="0"/>
            </a:br>
            <a:r>
              <a:rPr lang="vi-VN" altLang="en-US" sz="1000" smtClean="0"/>
              <a:t/>
            </a:r>
            <a:br>
              <a:rPr lang="vi-VN" altLang="en-US" sz="1000" smtClean="0"/>
            </a:br>
            <a:r>
              <a:rPr lang="vi-VN" altLang="en-US" sz="2000" smtClean="0"/>
              <a:t>5. </a:t>
            </a:r>
            <a:r>
              <a:rPr lang="vi-VN" altLang="en-US" sz="2000" b="1" smtClean="0"/>
              <a:t>Cumparati produse eficiente energetic</a:t>
            </a:r>
            <a:r>
              <a:rPr lang="vi-VN" altLang="en-US" sz="2000" smtClean="0"/>
              <a:t/>
            </a:r>
            <a:br>
              <a:rPr lang="vi-VN" altLang="en-US" sz="2000" smtClean="0"/>
            </a:br>
            <a:r>
              <a:rPr lang="vi-VN" altLang="en-US" sz="2000" smtClean="0"/>
              <a:t>Cand alegeți o mașină noua, orientați-vă către una cu un consum mic. Pentru produsele necesare casei, există din ce în ce mai multe variante eficiente energetic, indiferent că e vorba de un bec sau un robot de bucătărie. Incercați să evitați tot ce înseamnă plastic în exces sau orice ce nu poate fi reciclat.</a:t>
            </a:r>
            <a:br>
              <a:rPr lang="vi-VN" altLang="en-US" sz="2000" smtClean="0"/>
            </a:br>
            <a:r>
              <a:rPr lang="vi-VN" altLang="en-US" sz="1000" smtClean="0"/>
              <a:t/>
            </a:r>
            <a:br>
              <a:rPr lang="vi-VN" altLang="en-US" sz="1000" smtClean="0"/>
            </a:br>
            <a:r>
              <a:rPr lang="vi-VN" altLang="en-US" sz="2000" smtClean="0"/>
              <a:t>6. </a:t>
            </a:r>
            <a:r>
              <a:rPr lang="vi-VN" altLang="en-US" sz="2000" b="1" smtClean="0"/>
              <a:t>Folositi mai putina apă caldă</a:t>
            </a:r>
            <a:r>
              <a:rPr lang="vi-VN" altLang="en-US" sz="2000" smtClean="0"/>
              <a:t/>
            </a:r>
            <a:br>
              <a:rPr lang="vi-VN" altLang="en-US" sz="2000" smtClean="0"/>
            </a:br>
            <a:r>
              <a:rPr lang="vi-VN" altLang="en-US" sz="2000" smtClean="0"/>
              <a:t>In loc de apă fierbinte pentru duș sau baie, încercați o variantă cu ceva grade mai în jos. Capetele de duș cu jet moderat ajută și ele la reducerea consumului de apa. Mai nou, hainele pot fi spălate și cu apă rece sau doar ușor încalzită la mașina de spălat, nu mai este nevoie sa le fierbeți la 90 de grade.</a:t>
            </a:r>
          </a:p>
          <a:p>
            <a:pPr marL="0" indent="0" algn="ctr" fontAlgn="ctr">
              <a:buFont typeface="Arial" charset="0"/>
              <a:buNone/>
            </a:pPr>
            <a:endParaRPr lang="vi-VN" altLang="en-US" sz="2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stituent conținut 1"/>
          <p:cNvSpPr>
            <a:spLocks noGrp="1"/>
          </p:cNvSpPr>
          <p:nvPr>
            <p:ph/>
          </p:nvPr>
        </p:nvSpPr>
        <p:spPr>
          <a:xfrm>
            <a:off x="25400" y="115888"/>
            <a:ext cx="9007475" cy="5851525"/>
          </a:xfrm>
        </p:spPr>
        <p:txBody>
          <a:bodyPr/>
          <a:lstStyle/>
          <a:p>
            <a:pPr marL="0" indent="0" algn="ctr" fontAlgn="ctr">
              <a:buFont typeface="Arial" charset="0"/>
              <a:buNone/>
            </a:pPr>
            <a:r>
              <a:rPr lang="vi-VN" altLang="en-US" sz="2000" b="1" smtClean="0"/>
              <a:t>10 lucruri simple pe care fiecare locuitor al planetei le poate face ca să contribuie la combaterea </a:t>
            </a:r>
            <a:r>
              <a:rPr lang="ro-RO" altLang="en-US" sz="2000" b="1" smtClean="0"/>
              <a:t>î</a:t>
            </a:r>
            <a:r>
              <a:rPr lang="vi-VN" altLang="en-US" sz="2000" b="1" smtClean="0"/>
              <a:t>nc</a:t>
            </a:r>
            <a:r>
              <a:rPr lang="ro-RO" altLang="en-US" sz="2000" b="1" smtClean="0"/>
              <a:t>ă</a:t>
            </a:r>
            <a:r>
              <a:rPr lang="vi-VN" altLang="en-US" sz="2000" b="1" smtClean="0"/>
              <a:t>lzirii globale.</a:t>
            </a:r>
            <a:r>
              <a:rPr lang="vi-VN" altLang="en-US" sz="2000" smtClean="0"/>
              <a:t> </a:t>
            </a:r>
            <a:endParaRPr lang="ro-RO" altLang="en-US" sz="2000" smtClean="0"/>
          </a:p>
          <a:p>
            <a:pPr marL="0" indent="0" algn="ctr" fontAlgn="ctr">
              <a:buFont typeface="Arial" charset="0"/>
              <a:buNone/>
            </a:pPr>
            <a:endParaRPr lang="ro-RO" altLang="en-US" sz="1000" smtClean="0"/>
          </a:p>
          <a:p>
            <a:pPr marL="0" indent="0" fontAlgn="ctr">
              <a:buFont typeface="Arial" charset="0"/>
              <a:buNone/>
            </a:pPr>
            <a:r>
              <a:rPr lang="vi-VN" altLang="en-US" sz="2000" smtClean="0"/>
              <a:t>7. </a:t>
            </a:r>
            <a:r>
              <a:rPr lang="vi-VN" altLang="en-US" sz="2000" b="1" smtClean="0"/>
              <a:t>Stingeți lumina</a:t>
            </a:r>
            <a:r>
              <a:rPr lang="vi-VN" altLang="en-US" sz="2000" smtClean="0"/>
              <a:t/>
            </a:r>
            <a:br>
              <a:rPr lang="vi-VN" altLang="en-US" sz="2000" smtClean="0"/>
            </a:br>
            <a:r>
              <a:rPr lang="vi-VN" altLang="en-US" sz="2000" smtClean="0"/>
              <a:t>Cand plecați din casa, închideți becurile și scoateți din priză aparatura electronică. Cand sunteți acasă, folosiți lumina doar acolo unde aveți nevoie, nu în toată casa și încercați să nu utilizați toate aparatele electronice și electrocasnice în același timp.</a:t>
            </a:r>
            <a:br>
              <a:rPr lang="vi-VN" altLang="en-US" sz="2000" smtClean="0"/>
            </a:br>
            <a:r>
              <a:rPr lang="vi-VN" altLang="en-US" sz="2000" smtClean="0"/>
              <a:t>8. </a:t>
            </a:r>
            <a:r>
              <a:rPr lang="vi-VN" altLang="en-US" sz="2000" b="1" smtClean="0"/>
              <a:t>Plantați un copac</a:t>
            </a:r>
            <a:r>
              <a:rPr lang="vi-VN" altLang="en-US" sz="2000" smtClean="0"/>
              <a:t/>
            </a:r>
            <a:br>
              <a:rPr lang="vi-VN" altLang="en-US" sz="2000" smtClean="0"/>
            </a:br>
            <a:r>
              <a:rPr lang="vi-VN" altLang="en-US" sz="2000" smtClean="0"/>
              <a:t>Oriunde: în gradina, în curtea blocului, în afara orașului, oriunde se poate, plantați un copac. Sau mai mulți. Se vor dezvolta în timp, dar vor contribui, la un moment dat, la absorbția dioxidului de carbon din atmosferă, chiar dacă într-o mică măsură. Însa un copac face mult pentru ecosistemul de care aparține și oricum merită să îl plantați.</a:t>
            </a:r>
            <a:br>
              <a:rPr lang="vi-VN" altLang="en-US" sz="2000" smtClean="0"/>
            </a:br>
            <a:r>
              <a:rPr lang="vi-VN" altLang="en-US" sz="2000" smtClean="0"/>
              <a:t>9. </a:t>
            </a:r>
            <a:r>
              <a:rPr lang="vi-VN" altLang="en-US" sz="2000" b="1" smtClean="0"/>
              <a:t>Încercați energiile alternative</a:t>
            </a:r>
            <a:r>
              <a:rPr lang="vi-VN" altLang="en-US" sz="2000" smtClean="0"/>
              <a:t/>
            </a:r>
            <a:br>
              <a:rPr lang="vi-VN" altLang="en-US" sz="2000" smtClean="0"/>
            </a:br>
            <a:r>
              <a:rPr lang="vi-VN" altLang="en-US" sz="2000" smtClean="0"/>
              <a:t>Dacă aveți posibilitatea să folosiți energii alternative, nu ezitați. Deși programele din RM nu sunt atat de avansate ca în alte țări în privința susținerii materiale a celor care trec pe energii alternative, totuși, investiția o veți recupera în timp și veti contribui la protejarea mediului.</a:t>
            </a:r>
            <a:endParaRPr lang="ro-RO" altLang="en-US" sz="2000" smtClean="0"/>
          </a:p>
          <a:p>
            <a:pPr marL="0" indent="0" fontAlgn="ctr">
              <a:buFont typeface="Arial" charset="0"/>
              <a:buNone/>
            </a:pPr>
            <a:r>
              <a:rPr lang="vi-VN" altLang="en-US" sz="2000" smtClean="0"/>
              <a:t>10. </a:t>
            </a:r>
            <a:r>
              <a:rPr lang="vi-VN" altLang="en-US" sz="2000" b="1" smtClean="0"/>
              <a:t>Invatați </a:t>
            </a:r>
            <a:r>
              <a:rPr lang="ro-RO" altLang="en-US" sz="2000" b="1" smtClean="0"/>
              <a:t>ş</a:t>
            </a:r>
            <a:r>
              <a:rPr lang="vi-VN" altLang="en-US" sz="2000" b="1" smtClean="0"/>
              <a:t>i </a:t>
            </a:r>
            <a:r>
              <a:rPr lang="ro-RO" altLang="en-US" sz="2000" b="1" smtClean="0"/>
              <a:t>î</a:t>
            </a:r>
            <a:r>
              <a:rPr lang="vi-VN" altLang="en-US" sz="2000" b="1" smtClean="0"/>
              <a:t>ncurajați </a:t>
            </a:r>
            <a:r>
              <a:rPr lang="ro-RO" altLang="en-US" sz="2000" b="1" smtClean="0"/>
              <a:t>ş</a:t>
            </a:r>
            <a:r>
              <a:rPr lang="vi-VN" altLang="en-US" sz="2000" b="1" smtClean="0"/>
              <a:t>i pe al</a:t>
            </a:r>
            <a:r>
              <a:rPr lang="ro-RO" altLang="en-US" sz="2000" b="1" smtClean="0"/>
              <a:t>ţ</a:t>
            </a:r>
            <a:r>
              <a:rPr lang="vi-VN" altLang="en-US" sz="2000" b="1" smtClean="0"/>
              <a:t>ii</a:t>
            </a:r>
            <a:r>
              <a:rPr lang="vi-VN" altLang="en-US" sz="2000" smtClean="0"/>
              <a:t/>
            </a:r>
            <a:br>
              <a:rPr lang="vi-VN" altLang="en-US" sz="2000" smtClean="0"/>
            </a:br>
            <a:r>
              <a:rPr lang="vi-VN" altLang="en-US" sz="2000" smtClean="0"/>
              <a:t>Familie, copii, prieteni, oricine poate fi ajutat să înțeleaga importanța utilizării inteligente a resurselor. Explicati-le că orice gest contează! </a:t>
            </a:r>
          </a:p>
          <a:p>
            <a:pPr marL="0" indent="0" fontAlgn="ctr">
              <a:buFont typeface="Arial" charset="0"/>
              <a:buNone/>
            </a:pPr>
            <a:endParaRPr lang="vi-VN" altLang="en-US" sz="2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6513" y="115888"/>
            <a:ext cx="5184776" cy="2879725"/>
          </a:xfrm>
        </p:spPr>
        <p:txBody>
          <a:bodyPr>
            <a:normAutofit fontScale="90000"/>
          </a:bodyPr>
          <a:lstStyle/>
          <a:p>
            <a:pPr eaLnBrk="1" fontAlgn="auto" hangingPunct="1">
              <a:spcAft>
                <a:spcPts val="0"/>
              </a:spcAft>
              <a:defRPr/>
            </a:pPr>
            <a:r>
              <a:rPr lang="en-US" altLang="en-US" sz="4000" dirty="0" smtClean="0"/>
              <a:t>        </a:t>
            </a:r>
            <a:br>
              <a:rPr lang="en-US" altLang="en-US" sz="4000" dirty="0" smtClean="0"/>
            </a:br>
            <a:r>
              <a:rPr lang="en-US" altLang="en-US" sz="4000" dirty="0" smtClean="0"/>
              <a:t> </a:t>
            </a:r>
            <a:r>
              <a:rPr lang="ro-RO" altLang="en-US" sz="4000" dirty="0" smtClean="0"/>
              <a:t>     </a:t>
            </a:r>
            <a:r>
              <a:rPr lang="ro-RO" altLang="en-US" dirty="0" smtClean="0"/>
              <a:t>S.O.S.</a:t>
            </a:r>
            <a:br>
              <a:rPr lang="ro-RO" altLang="en-US" dirty="0" smtClean="0"/>
            </a:br>
            <a:r>
              <a:rPr lang="ro-RO" altLang="en-US" dirty="0" smtClean="0"/>
              <a:t>  SALVAŢI </a:t>
            </a:r>
            <a:br>
              <a:rPr lang="ro-RO" altLang="en-US" dirty="0" smtClean="0"/>
            </a:br>
            <a:r>
              <a:rPr lang="ro-RO" altLang="en-US" dirty="0" smtClean="0"/>
              <a:t>PĂMÂNTUL !</a:t>
            </a:r>
            <a:endParaRPr lang="en-US" altLang="en-US" dirty="0" smtClean="0"/>
          </a:p>
        </p:txBody>
      </p:sp>
      <p:pic>
        <p:nvPicPr>
          <p:cNvPr id="3174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725" y="0"/>
            <a:ext cx="3779838" cy="465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Imagin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3116263"/>
            <a:ext cx="4138613"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800" fill="hold">
                                          <p:stCondLst>
                                            <p:cond delay="0"/>
                                          </p:stCondLst>
                                        </p:cTn>
                                        <p:tgtEl>
                                          <p:spTgt spid="4505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450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0" y="260350"/>
            <a:ext cx="9323388" cy="6002338"/>
          </a:xfrm>
          <a:prstGeom prst="rect">
            <a:avLst/>
          </a:prstGeom>
          <a:noFill/>
        </p:spPr>
        <p:txBody>
          <a:bodyPr>
            <a:spAutoFit/>
          </a:bodyPr>
          <a:lstStyle/>
          <a:p>
            <a:pPr>
              <a:defRPr/>
            </a:pPr>
            <a:r>
              <a:rPr lang="en-US" sz="2400" b="1" dirty="0" err="1"/>
              <a:t>Programul</a:t>
            </a:r>
            <a:r>
              <a:rPr lang="en-US" sz="2400" b="1" dirty="0"/>
              <a:t> </a:t>
            </a:r>
            <a:r>
              <a:rPr lang="en-US" sz="2400" b="1" dirty="0" err="1"/>
              <a:t>european</a:t>
            </a:r>
            <a:r>
              <a:rPr lang="en-US" sz="2400" b="1" dirty="0"/>
              <a:t> </a:t>
            </a:r>
            <a:r>
              <a:rPr lang="en-US" sz="2400" b="1" i="1" dirty="0" err="1"/>
              <a:t>Educaţia</a:t>
            </a:r>
            <a:r>
              <a:rPr lang="en-US" sz="2400" b="1" i="1" dirty="0"/>
              <a:t> </a:t>
            </a:r>
            <a:r>
              <a:rPr lang="en-US" sz="2400" b="1" i="1" dirty="0" err="1"/>
              <a:t>Globală</a:t>
            </a:r>
            <a:r>
              <a:rPr lang="en-US" sz="2400" i="1" dirty="0"/>
              <a:t> </a:t>
            </a:r>
            <a:r>
              <a:rPr lang="ro-RO" sz="2400" i="1" dirty="0"/>
              <a:t> </a:t>
            </a:r>
            <a:r>
              <a:rPr lang="ro-RO" sz="2400" dirty="0"/>
              <a:t>a fost iniţiat de </a:t>
            </a:r>
            <a:r>
              <a:rPr lang="en-US" sz="2400" dirty="0" err="1"/>
              <a:t>Centrul</a:t>
            </a:r>
            <a:r>
              <a:rPr lang="en-US" sz="2400" dirty="0"/>
              <a:t> Nord – </a:t>
            </a:r>
            <a:r>
              <a:rPr lang="en-US" sz="2400" dirty="0" err="1"/>
              <a:t>Sud</a:t>
            </a:r>
            <a:r>
              <a:rPr lang="en-US" sz="2400" dirty="0"/>
              <a:t> a </a:t>
            </a:r>
            <a:r>
              <a:rPr lang="en-US" sz="2400" dirty="0" err="1"/>
              <a:t>pentru</a:t>
            </a:r>
            <a:r>
              <a:rPr lang="en-US" sz="2400" dirty="0"/>
              <a:t> a </a:t>
            </a:r>
            <a:r>
              <a:rPr lang="en-US" sz="2400" dirty="0" err="1"/>
              <a:t>dezvolta</a:t>
            </a:r>
            <a:r>
              <a:rPr lang="en-US" sz="2400" dirty="0"/>
              <a:t>, </a:t>
            </a:r>
            <a:r>
              <a:rPr lang="en-US" sz="2400" dirty="0" err="1"/>
              <a:t>întări</a:t>
            </a:r>
            <a:r>
              <a:rPr lang="en-US" sz="2400" dirty="0"/>
              <a:t> </a:t>
            </a:r>
            <a:r>
              <a:rPr lang="en-US" sz="2400" dirty="0" err="1"/>
              <a:t>şi</a:t>
            </a:r>
            <a:r>
              <a:rPr lang="en-US" sz="2400" dirty="0"/>
              <a:t> </a:t>
            </a:r>
            <a:r>
              <a:rPr lang="en-US" sz="2400" dirty="0" err="1"/>
              <a:t>susţine</a:t>
            </a:r>
            <a:r>
              <a:rPr lang="en-US" sz="2400" dirty="0"/>
              <a:t> </a:t>
            </a:r>
            <a:r>
              <a:rPr lang="en-US" sz="2400" dirty="0" err="1"/>
              <a:t>strategiile</a:t>
            </a:r>
            <a:r>
              <a:rPr lang="ro-RO" sz="2400" dirty="0"/>
              <a:t> de implementare a educaţiei globale şi de formare a capacităţii de dezvoltare a acesteia prin intermediul instituţiilor din domeniul educaţiei formale sau </a:t>
            </a:r>
            <a:r>
              <a:rPr lang="ro-RO" sz="2400" dirty="0" err="1"/>
              <a:t>nonformale</a:t>
            </a:r>
            <a:endParaRPr lang="ro-RO" sz="2400" dirty="0"/>
          </a:p>
          <a:p>
            <a:pPr>
              <a:defRPr/>
            </a:pPr>
            <a:r>
              <a:rPr lang="en-US" sz="2400" dirty="0" err="1"/>
              <a:t>În</a:t>
            </a:r>
            <a:r>
              <a:rPr lang="en-US" sz="2400" dirty="0"/>
              <a:t> </a:t>
            </a:r>
            <a:r>
              <a:rPr lang="en-US" sz="2400" dirty="0" err="1"/>
              <a:t>concepţia</a:t>
            </a:r>
            <a:r>
              <a:rPr lang="en-US" sz="2400" dirty="0"/>
              <a:t> </a:t>
            </a:r>
            <a:r>
              <a:rPr lang="en-US" sz="2400" dirty="0" err="1"/>
              <a:t>Centrului</a:t>
            </a:r>
            <a:r>
              <a:rPr lang="en-US" sz="2400" dirty="0"/>
              <a:t>, </a:t>
            </a:r>
            <a:r>
              <a:rPr lang="en-US" sz="2400" b="1" dirty="0" err="1"/>
              <a:t>educaţia</a:t>
            </a:r>
            <a:r>
              <a:rPr lang="en-US" sz="2400" b="1" dirty="0"/>
              <a:t> </a:t>
            </a:r>
            <a:r>
              <a:rPr lang="en-US" sz="2400" b="1" dirty="0" err="1"/>
              <a:t>globală</a:t>
            </a:r>
            <a:r>
              <a:rPr lang="en-US" sz="2400" b="1" dirty="0"/>
              <a:t>  </a:t>
            </a:r>
            <a:r>
              <a:rPr lang="en-US" sz="2400" b="1" dirty="0" err="1"/>
              <a:t>cuprinde</a:t>
            </a:r>
            <a:r>
              <a:rPr lang="en-US" sz="2400" b="1" dirty="0"/>
              <a:t>: </a:t>
            </a:r>
            <a:endParaRPr lang="ro-RO" sz="2400" b="1" dirty="0"/>
          </a:p>
          <a:p>
            <a:pPr marL="216000" indent="-360000">
              <a:buFont typeface="Arial" panose="020B0604020202020204" pitchFamily="34" charset="0"/>
              <a:buChar char="•"/>
              <a:defRPr/>
            </a:pPr>
            <a:r>
              <a:rPr lang="en-US" sz="2400" dirty="0" err="1"/>
              <a:t>educaţia</a:t>
            </a:r>
            <a:r>
              <a:rPr lang="en-US" sz="2400" dirty="0"/>
              <a:t> </a:t>
            </a:r>
            <a:r>
              <a:rPr lang="en-US" sz="2400" dirty="0" err="1"/>
              <a:t>pentru</a:t>
            </a:r>
            <a:r>
              <a:rPr lang="en-US" sz="2400" dirty="0"/>
              <a:t> </a:t>
            </a:r>
            <a:r>
              <a:rPr lang="en-US" sz="2400" dirty="0" err="1"/>
              <a:t>dezvoltare</a:t>
            </a:r>
            <a:r>
              <a:rPr lang="en-US" sz="2400" dirty="0"/>
              <a:t> </a:t>
            </a:r>
            <a:endParaRPr lang="ro-RO" sz="2400" dirty="0"/>
          </a:p>
          <a:p>
            <a:pPr marL="216000" indent="-360000">
              <a:buFont typeface="Arial" panose="020B0604020202020204" pitchFamily="34" charset="0"/>
              <a:buChar char="•"/>
              <a:defRPr/>
            </a:pPr>
            <a:r>
              <a:rPr lang="ro-RO" sz="2400" dirty="0"/>
              <a:t>e</a:t>
            </a:r>
            <a:r>
              <a:rPr lang="en-US" sz="2400" dirty="0" err="1"/>
              <a:t>ducaţia</a:t>
            </a:r>
            <a:r>
              <a:rPr lang="ro-RO" sz="2400" dirty="0"/>
              <a:t> </a:t>
            </a:r>
            <a:r>
              <a:rPr lang="en-US" sz="2400" dirty="0" err="1"/>
              <a:t>pentru</a:t>
            </a:r>
            <a:r>
              <a:rPr lang="en-US" sz="2400" dirty="0"/>
              <a:t>   </a:t>
            </a:r>
            <a:r>
              <a:rPr lang="en-US" sz="2400" dirty="0" err="1"/>
              <a:t>drepturile</a:t>
            </a:r>
            <a:r>
              <a:rPr lang="en-US" sz="2400" dirty="0"/>
              <a:t>   </a:t>
            </a:r>
            <a:r>
              <a:rPr lang="en-US" sz="2400" dirty="0" err="1"/>
              <a:t>omului</a:t>
            </a:r>
            <a:r>
              <a:rPr lang="en-US" sz="2400" dirty="0"/>
              <a:t>   </a:t>
            </a:r>
            <a:endParaRPr lang="ro-RO" sz="2400" dirty="0"/>
          </a:p>
          <a:p>
            <a:pPr marL="216000" indent="-360000">
              <a:buFont typeface="Arial" panose="020B0604020202020204" pitchFamily="34" charset="0"/>
              <a:buChar char="•"/>
              <a:defRPr/>
            </a:pPr>
            <a:r>
              <a:rPr lang="en-US" sz="2400" dirty="0" err="1"/>
              <a:t>educaţia</a:t>
            </a:r>
            <a:r>
              <a:rPr lang="en-US" sz="2400" dirty="0"/>
              <a:t>   </a:t>
            </a:r>
            <a:r>
              <a:rPr lang="en-US" sz="2400" dirty="0" err="1"/>
              <a:t>pentru</a:t>
            </a:r>
            <a:r>
              <a:rPr lang="en-US" sz="2400" dirty="0"/>
              <a:t>   pace   </a:t>
            </a:r>
            <a:r>
              <a:rPr lang="en-US" sz="2400" dirty="0" err="1"/>
              <a:t>şi</a:t>
            </a:r>
            <a:r>
              <a:rPr lang="en-US" sz="2400" dirty="0"/>
              <a:t>   </a:t>
            </a:r>
            <a:r>
              <a:rPr lang="en-US" sz="2400" dirty="0" err="1"/>
              <a:t>prevenirea</a:t>
            </a:r>
            <a:r>
              <a:rPr lang="en-US" sz="2400" dirty="0"/>
              <a:t>   </a:t>
            </a:r>
            <a:r>
              <a:rPr lang="en-US" sz="2400" dirty="0" err="1"/>
              <a:t>conflictelor</a:t>
            </a:r>
            <a:r>
              <a:rPr lang="en-US" sz="2400" dirty="0"/>
              <a:t>  </a:t>
            </a:r>
            <a:endParaRPr lang="ro-RO" sz="2400" dirty="0"/>
          </a:p>
          <a:p>
            <a:pPr marL="216000" indent="-360000">
              <a:buFont typeface="Arial" panose="020B0604020202020204" pitchFamily="34" charset="0"/>
              <a:buChar char="•"/>
              <a:defRPr/>
            </a:pPr>
            <a:r>
              <a:rPr lang="en-US" sz="2400" dirty="0" err="1"/>
              <a:t>educaţia</a:t>
            </a:r>
            <a:r>
              <a:rPr lang="en-US" sz="2400" dirty="0"/>
              <a:t> </a:t>
            </a:r>
            <a:r>
              <a:rPr lang="en-US" sz="2400" dirty="0" err="1"/>
              <a:t>interculturală</a:t>
            </a:r>
            <a:endParaRPr lang="en-US" sz="2400" dirty="0"/>
          </a:p>
          <a:p>
            <a:pPr>
              <a:defRPr/>
            </a:pPr>
            <a:r>
              <a:rPr lang="en-US" sz="2400" dirty="0" err="1"/>
              <a:t>Momentul</a:t>
            </a:r>
            <a:r>
              <a:rPr lang="en-US" sz="2400" dirty="0"/>
              <a:t>  de  </a:t>
            </a:r>
            <a:r>
              <a:rPr lang="en-US" sz="2400" dirty="0" err="1"/>
              <a:t>referinţă</a:t>
            </a:r>
            <a:r>
              <a:rPr lang="en-US" sz="2400" dirty="0"/>
              <a:t>  al  </a:t>
            </a:r>
            <a:r>
              <a:rPr lang="en-US" sz="2400" dirty="0" err="1"/>
              <a:t>programului</a:t>
            </a:r>
            <a:r>
              <a:rPr lang="en-US" sz="2400" dirty="0"/>
              <a:t>  </a:t>
            </a:r>
            <a:r>
              <a:rPr lang="en-US" sz="2400" dirty="0" err="1"/>
              <a:t>îl</a:t>
            </a:r>
            <a:r>
              <a:rPr lang="en-US" sz="2400" dirty="0"/>
              <a:t>  </a:t>
            </a:r>
            <a:r>
              <a:rPr lang="en-US" sz="2400" dirty="0" err="1"/>
              <a:t>reprezintă</a:t>
            </a:r>
            <a:r>
              <a:rPr lang="en-US" sz="2400" dirty="0"/>
              <a:t>  </a:t>
            </a:r>
            <a:r>
              <a:rPr lang="en-US" sz="2400" b="1" dirty="0" err="1"/>
              <a:t>Săptămâna</a:t>
            </a:r>
            <a:r>
              <a:rPr lang="en-US" sz="2400" b="1" dirty="0"/>
              <a:t>  </a:t>
            </a:r>
            <a:r>
              <a:rPr lang="en-US" sz="2400" b="1" dirty="0" err="1"/>
              <a:t>Educaţiei</a:t>
            </a:r>
            <a:r>
              <a:rPr lang="en-US" sz="2400" b="1" dirty="0"/>
              <a:t>  Global</a:t>
            </a:r>
            <a:r>
              <a:rPr lang="ro-RO" sz="2400" b="1" dirty="0"/>
              <a:t>e</a:t>
            </a:r>
            <a:r>
              <a:rPr lang="en-US" sz="2400" dirty="0"/>
              <a:t>, </a:t>
            </a:r>
            <a:r>
              <a:rPr lang="en-US" sz="2400" dirty="0" err="1"/>
              <a:t>organizată</a:t>
            </a:r>
            <a:r>
              <a:rPr lang="en-US" sz="2400" dirty="0"/>
              <a:t> </a:t>
            </a:r>
            <a:r>
              <a:rPr lang="en-US" sz="2400" dirty="0" err="1"/>
              <a:t>anual</a:t>
            </a:r>
            <a:r>
              <a:rPr lang="en-US" sz="2400" dirty="0"/>
              <a:t> </a:t>
            </a:r>
            <a:r>
              <a:rPr lang="en-US" sz="2400" dirty="0" err="1"/>
              <a:t>în</a:t>
            </a:r>
            <a:r>
              <a:rPr lang="en-US" sz="2400" dirty="0"/>
              <a:t> </a:t>
            </a:r>
            <a:r>
              <a:rPr lang="en-US" sz="2400" dirty="0" err="1"/>
              <a:t>noiembrie</a:t>
            </a:r>
            <a:r>
              <a:rPr lang="en-US" sz="2400" b="1" dirty="0"/>
              <a:t>.</a:t>
            </a:r>
            <a:r>
              <a:rPr lang="en-US" sz="2400" dirty="0"/>
              <a:t> </a:t>
            </a:r>
            <a:r>
              <a:rPr lang="en-US" sz="2400" dirty="0" err="1"/>
              <a:t>Acesta</a:t>
            </a:r>
            <a:r>
              <a:rPr lang="en-US" sz="2400" dirty="0"/>
              <a:t> </a:t>
            </a:r>
            <a:r>
              <a:rPr lang="en-US" sz="2400" dirty="0" err="1"/>
              <a:t>este</a:t>
            </a:r>
            <a:r>
              <a:rPr lang="en-US" sz="2400" dirty="0"/>
              <a:t> </a:t>
            </a:r>
            <a:r>
              <a:rPr lang="en-US" sz="2400" dirty="0" err="1"/>
              <a:t>proiectat</a:t>
            </a:r>
            <a:r>
              <a:rPr lang="en-US" sz="2400" dirty="0"/>
              <a:t> </a:t>
            </a:r>
            <a:r>
              <a:rPr lang="en-US" sz="2400" dirty="0" err="1"/>
              <a:t>ca</a:t>
            </a:r>
            <a:r>
              <a:rPr lang="en-US" sz="2400" dirty="0"/>
              <a:t>  un </a:t>
            </a:r>
            <a:r>
              <a:rPr lang="en-US" sz="2400" dirty="0" err="1"/>
              <a:t>punct</a:t>
            </a:r>
            <a:r>
              <a:rPr lang="en-US" sz="2400" dirty="0"/>
              <a:t> de start al </a:t>
            </a:r>
            <a:r>
              <a:rPr lang="en-US" sz="2400" dirty="0" err="1"/>
              <a:t>activităţilor</a:t>
            </a:r>
            <a:r>
              <a:rPr lang="en-US" sz="2400" dirty="0"/>
              <a:t> de </a:t>
            </a:r>
            <a:r>
              <a:rPr lang="en-US" sz="2400" dirty="0" err="1"/>
              <a:t>educaţie</a:t>
            </a:r>
            <a:r>
              <a:rPr lang="en-US" sz="2400" dirty="0"/>
              <a:t> </a:t>
            </a:r>
            <a:r>
              <a:rPr lang="en-US" sz="2400" dirty="0" err="1"/>
              <a:t>globală</a:t>
            </a:r>
            <a:r>
              <a:rPr lang="en-US" sz="2400" dirty="0"/>
              <a:t> care se </a:t>
            </a:r>
            <a:r>
              <a:rPr lang="en-US" sz="2400" dirty="0" err="1"/>
              <a:t>recomandă</a:t>
            </a:r>
            <a:r>
              <a:rPr lang="en-US" sz="2400" dirty="0"/>
              <a:t> a se </a:t>
            </a:r>
            <a:r>
              <a:rPr lang="en-US" sz="2400" dirty="0" err="1"/>
              <a:t>derula</a:t>
            </a:r>
            <a:r>
              <a:rPr lang="en-US" sz="2400" dirty="0"/>
              <a:t> de-a </a:t>
            </a:r>
            <a:r>
              <a:rPr lang="en-US" sz="2400" dirty="0" err="1"/>
              <a:t>lungul</a:t>
            </a:r>
            <a:r>
              <a:rPr lang="en-US" sz="2400" dirty="0"/>
              <a:t> </a:t>
            </a:r>
            <a:r>
              <a:rPr lang="en-US" sz="2400" dirty="0" err="1"/>
              <a:t>unui</a:t>
            </a:r>
            <a:r>
              <a:rPr lang="en-US" sz="2400" dirty="0"/>
              <a:t> an, nu </a:t>
            </a:r>
            <a:r>
              <a:rPr lang="en-US" sz="2400" dirty="0" err="1"/>
              <a:t>ca</a:t>
            </a:r>
            <a:r>
              <a:rPr lang="en-US" sz="2400" dirty="0"/>
              <a:t> </a:t>
            </a:r>
            <a:r>
              <a:rPr lang="en-US" sz="2400" dirty="0" err="1"/>
              <a:t>acţiuni</a:t>
            </a:r>
            <a:r>
              <a:rPr lang="en-US" sz="2400" dirty="0"/>
              <a:t> </a:t>
            </a:r>
            <a:r>
              <a:rPr lang="en-US" sz="2400" dirty="0" err="1"/>
              <a:t>izolate</a:t>
            </a:r>
            <a:r>
              <a:rPr lang="en-US" sz="2400" dirty="0"/>
              <a:t>, </a:t>
            </a:r>
            <a:r>
              <a:rPr lang="en-US" sz="2400" dirty="0" err="1"/>
              <a:t>în</a:t>
            </a:r>
            <a:r>
              <a:rPr lang="en-US" sz="2400" dirty="0"/>
              <a:t> </a:t>
            </a:r>
            <a:r>
              <a:rPr lang="en-US" sz="2400" dirty="0" err="1"/>
              <a:t>vederea</a:t>
            </a:r>
            <a:r>
              <a:rPr lang="en-US" sz="2400" dirty="0"/>
              <a:t> </a:t>
            </a:r>
            <a:r>
              <a:rPr lang="en-US" sz="2400" dirty="0" err="1"/>
              <a:t>asigurării</a:t>
            </a:r>
            <a:r>
              <a:rPr lang="en-US" sz="2400" dirty="0"/>
              <a:t> </a:t>
            </a:r>
            <a:r>
              <a:rPr lang="en-US" sz="2400" dirty="0" err="1"/>
              <a:t>eficienţei</a:t>
            </a:r>
            <a:r>
              <a:rPr lang="en-US" sz="2400" dirty="0"/>
              <a:t>.</a:t>
            </a:r>
          </a:p>
          <a:p>
            <a:pPr>
              <a:defRPr/>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74625" y="3644900"/>
            <a:ext cx="8677275" cy="831850"/>
          </a:xfrm>
          <a:prstGeom prst="rect">
            <a:avLst/>
          </a:prstGeom>
          <a:noFill/>
        </p:spPr>
        <p:txBody>
          <a:bodyPr>
            <a:spAutoFit/>
          </a:bodyPr>
          <a:lstStyle/>
          <a:p>
            <a:pPr>
              <a:defRPr/>
            </a:pPr>
            <a:r>
              <a:rPr lang="ro-RO" sz="2400" b="1">
                <a:solidFill>
                  <a:schemeClr val="bg2">
                    <a:lumMod val="25000"/>
                  </a:schemeClr>
                </a:solidFill>
              </a:rPr>
              <a:t>Motto</a:t>
            </a:r>
            <a:r>
              <a:rPr lang="ro-RO" sz="2400" b="1" dirty="0">
                <a:solidFill>
                  <a:schemeClr val="bg2">
                    <a:lumMod val="25000"/>
                  </a:schemeClr>
                </a:solidFill>
              </a:rPr>
              <a:t>: </a:t>
            </a:r>
            <a:r>
              <a:rPr lang="ro-RO" sz="2400" b="1" i="1" dirty="0">
                <a:solidFill>
                  <a:schemeClr val="bg2">
                    <a:lumMod val="25000"/>
                  </a:schemeClr>
                </a:solidFill>
              </a:rPr>
              <a:t>Dacă dorim să continuăm a trăi pe această planetă, este nevoie de o schimbare de atitudine</a:t>
            </a:r>
            <a:r>
              <a:rPr lang="ro-RO" sz="2400" b="1" dirty="0">
                <a:solidFill>
                  <a:schemeClr val="bg2">
                    <a:lumMod val="25000"/>
                  </a:schemeClr>
                </a:solidFill>
              </a:rPr>
              <a:t>.(Albert Einstein)</a:t>
            </a:r>
            <a:endParaRPr lang="en-US" sz="2400" b="1" dirty="0">
              <a:solidFill>
                <a:schemeClr val="bg2">
                  <a:lumMod val="25000"/>
                </a:schemeClr>
              </a:solidFill>
            </a:endParaRPr>
          </a:p>
        </p:txBody>
      </p:sp>
      <p:sp>
        <p:nvSpPr>
          <p:cNvPr id="3" name="Dreptunghi 2"/>
          <p:cNvSpPr/>
          <p:nvPr/>
        </p:nvSpPr>
        <p:spPr>
          <a:xfrm>
            <a:off x="179388" y="4549775"/>
            <a:ext cx="8964612" cy="2308225"/>
          </a:xfrm>
          <a:prstGeom prst="rect">
            <a:avLst/>
          </a:prstGeom>
        </p:spPr>
        <p:txBody>
          <a:bodyPr>
            <a:spAutoFit/>
          </a:bodyPr>
          <a:lstStyle/>
          <a:p>
            <a:pPr>
              <a:defRPr/>
            </a:pPr>
            <a:r>
              <a:rPr lang="en-US" sz="2400" dirty="0">
                <a:solidFill>
                  <a:schemeClr val="bg2">
                    <a:lumMod val="25000"/>
                  </a:schemeClr>
                </a:solidFill>
              </a:rPr>
              <a:t>“</a:t>
            </a:r>
            <a:r>
              <a:rPr lang="en-US" sz="2400" dirty="0" err="1">
                <a:solidFill>
                  <a:schemeClr val="bg2">
                    <a:lumMod val="25000"/>
                  </a:schemeClr>
                </a:solidFill>
              </a:rPr>
              <a:t>Tr</a:t>
            </a:r>
            <a:r>
              <a:rPr lang="ro-RO" sz="2400" dirty="0">
                <a:solidFill>
                  <a:schemeClr val="bg2">
                    <a:lumMod val="25000"/>
                  </a:schemeClr>
                </a:solidFill>
              </a:rPr>
              <a:t>ă</a:t>
            </a:r>
            <a:r>
              <a:rPr lang="en-US" sz="2400" dirty="0" err="1">
                <a:solidFill>
                  <a:schemeClr val="bg2">
                    <a:lumMod val="25000"/>
                  </a:schemeClr>
                </a:solidFill>
              </a:rPr>
              <a:t>im</a:t>
            </a:r>
            <a:r>
              <a:rPr lang="en-US" sz="2400" dirty="0">
                <a:solidFill>
                  <a:schemeClr val="bg2">
                    <a:lumMod val="25000"/>
                  </a:schemeClr>
                </a:solidFill>
              </a:rPr>
              <a:t> cu to</a:t>
            </a:r>
            <a:r>
              <a:rPr lang="ro-RO" sz="2400" dirty="0">
                <a:solidFill>
                  <a:schemeClr val="bg2">
                    <a:lumMod val="25000"/>
                  </a:schemeClr>
                </a:solidFill>
              </a:rPr>
              <a:t>ţ</a:t>
            </a:r>
            <a:r>
              <a:rPr lang="en-US" sz="2400" dirty="0">
                <a:solidFill>
                  <a:schemeClr val="bg2">
                    <a:lumMod val="25000"/>
                  </a:schemeClr>
                </a:solidFill>
              </a:rPr>
              <a:t>ii </a:t>
            </a:r>
            <a:r>
              <a:rPr lang="ro-RO" sz="2400" dirty="0">
                <a:solidFill>
                  <a:schemeClr val="bg2">
                    <a:lumMod val="25000"/>
                  </a:schemeClr>
                </a:solidFill>
              </a:rPr>
              <a:t>î</a:t>
            </a:r>
            <a:r>
              <a:rPr lang="en-US" sz="2400" dirty="0">
                <a:solidFill>
                  <a:schemeClr val="bg2">
                    <a:lumMod val="25000"/>
                  </a:schemeClr>
                </a:solidFill>
              </a:rPr>
              <a:t>n </a:t>
            </a:r>
            <a:r>
              <a:rPr lang="en-US" sz="2400" dirty="0" err="1">
                <a:solidFill>
                  <a:schemeClr val="bg2">
                    <a:lumMod val="25000"/>
                  </a:schemeClr>
                </a:solidFill>
              </a:rPr>
              <a:t>aceea</a:t>
            </a:r>
            <a:r>
              <a:rPr lang="ro-RO" sz="2400" dirty="0">
                <a:solidFill>
                  <a:schemeClr val="bg2">
                    <a:lumMod val="25000"/>
                  </a:schemeClr>
                </a:solidFill>
              </a:rPr>
              <a:t>ş</a:t>
            </a:r>
            <a:r>
              <a:rPr lang="en-US" sz="2400" dirty="0" err="1">
                <a:solidFill>
                  <a:schemeClr val="bg2">
                    <a:lumMod val="25000"/>
                  </a:schemeClr>
                </a:solidFill>
              </a:rPr>
              <a:t>i</a:t>
            </a:r>
            <a:r>
              <a:rPr lang="en-US" sz="2400" dirty="0">
                <a:solidFill>
                  <a:schemeClr val="bg2">
                    <a:lumMod val="25000"/>
                  </a:schemeClr>
                </a:solidFill>
              </a:rPr>
              <a:t> </a:t>
            </a:r>
            <a:r>
              <a:rPr lang="en-US" sz="2400" dirty="0" err="1">
                <a:solidFill>
                  <a:schemeClr val="bg2">
                    <a:lumMod val="25000"/>
                  </a:schemeClr>
                </a:solidFill>
              </a:rPr>
              <a:t>lume</a:t>
            </a:r>
            <a:r>
              <a:rPr lang="en-US" sz="2400" dirty="0">
                <a:solidFill>
                  <a:schemeClr val="bg2">
                    <a:lumMod val="25000"/>
                  </a:schemeClr>
                </a:solidFill>
              </a:rPr>
              <a:t>. </a:t>
            </a:r>
            <a:r>
              <a:rPr lang="en-US" sz="2400" dirty="0" err="1">
                <a:solidFill>
                  <a:schemeClr val="bg2">
                    <a:lumMod val="25000"/>
                  </a:schemeClr>
                </a:solidFill>
              </a:rPr>
              <a:t>Ceea</a:t>
            </a:r>
            <a:r>
              <a:rPr lang="en-US" sz="2400" dirty="0">
                <a:solidFill>
                  <a:schemeClr val="bg2">
                    <a:lumMod val="25000"/>
                  </a:schemeClr>
                </a:solidFill>
              </a:rPr>
              <a:t> </a:t>
            </a:r>
            <a:r>
              <a:rPr lang="en-US" sz="2400" dirty="0" err="1">
                <a:solidFill>
                  <a:schemeClr val="bg2">
                    <a:lumMod val="25000"/>
                  </a:schemeClr>
                </a:solidFill>
              </a:rPr>
              <a:t>ce</a:t>
            </a:r>
            <a:r>
              <a:rPr lang="en-US" sz="2400" dirty="0">
                <a:solidFill>
                  <a:schemeClr val="bg2">
                    <a:lumMod val="25000"/>
                  </a:schemeClr>
                </a:solidFill>
              </a:rPr>
              <a:t> </a:t>
            </a:r>
            <a:r>
              <a:rPr lang="en-US" sz="2400" dirty="0" err="1">
                <a:solidFill>
                  <a:schemeClr val="bg2">
                    <a:lumMod val="25000"/>
                  </a:schemeClr>
                </a:solidFill>
              </a:rPr>
              <a:t>facem</a:t>
            </a:r>
            <a:r>
              <a:rPr lang="en-US" sz="2400" dirty="0">
                <a:solidFill>
                  <a:schemeClr val="bg2">
                    <a:lumMod val="25000"/>
                  </a:schemeClr>
                </a:solidFill>
              </a:rPr>
              <a:t> </a:t>
            </a:r>
            <a:r>
              <a:rPr lang="en-US" sz="2400" dirty="0" err="1">
                <a:solidFill>
                  <a:schemeClr val="bg2">
                    <a:lumMod val="25000"/>
                  </a:schemeClr>
                </a:solidFill>
              </a:rPr>
              <a:t>afecteaz</a:t>
            </a:r>
            <a:r>
              <a:rPr lang="ro-RO" sz="2400" dirty="0">
                <a:solidFill>
                  <a:schemeClr val="bg2">
                    <a:lumMod val="25000"/>
                  </a:schemeClr>
                </a:solidFill>
              </a:rPr>
              <a:t>ă</a:t>
            </a:r>
            <a:r>
              <a:rPr lang="en-US" sz="2400" dirty="0">
                <a:solidFill>
                  <a:schemeClr val="bg2">
                    <a:lumMod val="25000"/>
                  </a:schemeClr>
                </a:solidFill>
              </a:rPr>
              <a:t> </a:t>
            </a:r>
            <a:r>
              <a:rPr lang="en-US" sz="2400" dirty="0" err="1">
                <a:solidFill>
                  <a:schemeClr val="bg2">
                    <a:lumMod val="25000"/>
                  </a:schemeClr>
                </a:solidFill>
              </a:rPr>
              <a:t>alte</a:t>
            </a:r>
            <a:r>
              <a:rPr lang="en-US" sz="2400" dirty="0">
                <a:solidFill>
                  <a:schemeClr val="bg2">
                    <a:lumMod val="25000"/>
                  </a:schemeClr>
                </a:solidFill>
              </a:rPr>
              <a:t> </a:t>
            </a:r>
            <a:r>
              <a:rPr lang="en-US" sz="2400" dirty="0" err="1">
                <a:solidFill>
                  <a:schemeClr val="bg2">
                    <a:lumMod val="25000"/>
                  </a:schemeClr>
                </a:solidFill>
              </a:rPr>
              <a:t>persoane</a:t>
            </a:r>
            <a:r>
              <a:rPr lang="en-US" sz="2400" dirty="0">
                <a:solidFill>
                  <a:schemeClr val="bg2">
                    <a:lumMod val="25000"/>
                  </a:schemeClr>
                </a:solidFill>
              </a:rPr>
              <a:t>, </a:t>
            </a:r>
            <a:r>
              <a:rPr lang="en-US" sz="2400" dirty="0" err="1">
                <a:solidFill>
                  <a:schemeClr val="bg2">
                    <a:lumMod val="25000"/>
                  </a:schemeClr>
                </a:solidFill>
              </a:rPr>
              <a:t>iar</a:t>
            </a:r>
            <a:r>
              <a:rPr lang="en-US" sz="2400" dirty="0">
                <a:solidFill>
                  <a:schemeClr val="bg2">
                    <a:lumMod val="25000"/>
                  </a:schemeClr>
                </a:solidFill>
              </a:rPr>
              <a:t> </a:t>
            </a:r>
            <a:r>
              <a:rPr lang="en-US" sz="2400" dirty="0" err="1">
                <a:solidFill>
                  <a:schemeClr val="bg2">
                    <a:lumMod val="25000"/>
                  </a:schemeClr>
                </a:solidFill>
              </a:rPr>
              <a:t>faptele</a:t>
            </a:r>
            <a:r>
              <a:rPr lang="en-US" sz="2400" dirty="0">
                <a:solidFill>
                  <a:schemeClr val="bg2">
                    <a:lumMod val="25000"/>
                  </a:schemeClr>
                </a:solidFill>
              </a:rPr>
              <a:t> </a:t>
            </a:r>
            <a:r>
              <a:rPr lang="en-US" sz="2400" dirty="0" err="1">
                <a:solidFill>
                  <a:schemeClr val="bg2">
                    <a:lumMod val="25000"/>
                  </a:schemeClr>
                </a:solidFill>
              </a:rPr>
              <a:t>altora</a:t>
            </a:r>
            <a:r>
              <a:rPr lang="en-US" sz="2400" dirty="0">
                <a:solidFill>
                  <a:schemeClr val="bg2">
                    <a:lumMod val="25000"/>
                  </a:schemeClr>
                </a:solidFill>
              </a:rPr>
              <a:t> ne </a:t>
            </a:r>
            <a:r>
              <a:rPr lang="en-US" sz="2400" dirty="0" err="1">
                <a:solidFill>
                  <a:schemeClr val="bg2">
                    <a:lumMod val="25000"/>
                  </a:schemeClr>
                </a:solidFill>
              </a:rPr>
              <a:t>afecteaz</a:t>
            </a:r>
            <a:r>
              <a:rPr lang="ro-RO" sz="2400" dirty="0">
                <a:solidFill>
                  <a:schemeClr val="bg2">
                    <a:lumMod val="25000"/>
                  </a:schemeClr>
                </a:solidFill>
              </a:rPr>
              <a:t>ă</a:t>
            </a:r>
            <a:r>
              <a:rPr lang="en-US" sz="2400" dirty="0">
                <a:solidFill>
                  <a:schemeClr val="bg2">
                    <a:lumMod val="25000"/>
                  </a:schemeClr>
                </a:solidFill>
              </a:rPr>
              <a:t> </a:t>
            </a:r>
            <a:r>
              <a:rPr lang="ro-RO" sz="2400" dirty="0">
                <a:solidFill>
                  <a:schemeClr val="bg2">
                    <a:lumMod val="25000"/>
                  </a:schemeClr>
                </a:solidFill>
              </a:rPr>
              <a:t>ş</a:t>
            </a:r>
            <a:r>
              <a:rPr lang="en-US" sz="2400" dirty="0" err="1">
                <a:solidFill>
                  <a:schemeClr val="bg2">
                    <a:lumMod val="25000"/>
                  </a:schemeClr>
                </a:solidFill>
              </a:rPr>
              <a:t>i</a:t>
            </a:r>
            <a:r>
              <a:rPr lang="en-US" sz="2400" dirty="0">
                <a:solidFill>
                  <a:schemeClr val="bg2">
                    <a:lumMod val="25000"/>
                  </a:schemeClr>
                </a:solidFill>
              </a:rPr>
              <a:t> </a:t>
            </a:r>
            <a:r>
              <a:rPr lang="en-US" sz="2400" dirty="0" err="1">
                <a:solidFill>
                  <a:schemeClr val="bg2">
                    <a:lumMod val="25000"/>
                  </a:schemeClr>
                </a:solidFill>
              </a:rPr>
              <a:t>pe</a:t>
            </a:r>
            <a:r>
              <a:rPr lang="en-US" sz="2400" dirty="0">
                <a:solidFill>
                  <a:schemeClr val="bg2">
                    <a:lumMod val="25000"/>
                  </a:schemeClr>
                </a:solidFill>
              </a:rPr>
              <a:t> </a:t>
            </a:r>
            <a:r>
              <a:rPr lang="en-US" sz="2400" dirty="0" err="1">
                <a:solidFill>
                  <a:schemeClr val="bg2">
                    <a:lumMod val="25000"/>
                  </a:schemeClr>
                </a:solidFill>
              </a:rPr>
              <a:t>noi</a:t>
            </a:r>
            <a:r>
              <a:rPr lang="en-US" sz="2400" dirty="0">
                <a:solidFill>
                  <a:schemeClr val="bg2">
                    <a:lumMod val="25000"/>
                  </a:schemeClr>
                </a:solidFill>
              </a:rPr>
              <a:t>, </a:t>
            </a:r>
            <a:r>
              <a:rPr lang="en-US" sz="2400" dirty="0" err="1">
                <a:solidFill>
                  <a:schemeClr val="bg2">
                    <a:lumMod val="25000"/>
                  </a:schemeClr>
                </a:solidFill>
              </a:rPr>
              <a:t>acum</a:t>
            </a:r>
            <a:r>
              <a:rPr lang="en-US" sz="2400" dirty="0">
                <a:solidFill>
                  <a:schemeClr val="bg2">
                    <a:lumMod val="25000"/>
                  </a:schemeClr>
                </a:solidFill>
              </a:rPr>
              <a:t> </a:t>
            </a:r>
            <a:r>
              <a:rPr lang="en-US" sz="2400" dirty="0" err="1">
                <a:solidFill>
                  <a:schemeClr val="bg2">
                    <a:lumMod val="25000"/>
                  </a:schemeClr>
                </a:solidFill>
              </a:rPr>
              <a:t>mai</a:t>
            </a:r>
            <a:r>
              <a:rPr lang="en-US" sz="2400" dirty="0">
                <a:solidFill>
                  <a:schemeClr val="bg2">
                    <a:lumMod val="25000"/>
                  </a:schemeClr>
                </a:solidFill>
              </a:rPr>
              <a:t> </a:t>
            </a:r>
            <a:r>
              <a:rPr lang="en-US" sz="2400" dirty="0" err="1">
                <a:solidFill>
                  <a:schemeClr val="bg2">
                    <a:lumMod val="25000"/>
                  </a:schemeClr>
                </a:solidFill>
              </a:rPr>
              <a:t>mult</a:t>
            </a:r>
            <a:r>
              <a:rPr lang="en-US" sz="2400" dirty="0">
                <a:solidFill>
                  <a:schemeClr val="bg2">
                    <a:lumMod val="25000"/>
                  </a:schemeClr>
                </a:solidFill>
              </a:rPr>
              <a:t> </a:t>
            </a:r>
            <a:r>
              <a:rPr lang="en-US" sz="2400" dirty="0" err="1">
                <a:solidFill>
                  <a:schemeClr val="bg2">
                    <a:lumMod val="25000"/>
                  </a:schemeClr>
                </a:solidFill>
              </a:rPr>
              <a:t>ca</a:t>
            </a:r>
            <a:r>
              <a:rPr lang="en-US" sz="2400" dirty="0">
                <a:solidFill>
                  <a:schemeClr val="bg2">
                    <a:lumMod val="25000"/>
                  </a:schemeClr>
                </a:solidFill>
              </a:rPr>
              <a:t> </a:t>
            </a:r>
            <a:r>
              <a:rPr lang="en-US" sz="2400" dirty="0" err="1">
                <a:solidFill>
                  <a:schemeClr val="bg2">
                    <a:lumMod val="25000"/>
                  </a:schemeClr>
                </a:solidFill>
              </a:rPr>
              <a:t>niciodat</a:t>
            </a:r>
            <a:r>
              <a:rPr lang="ro-RO" sz="2400" dirty="0">
                <a:solidFill>
                  <a:schemeClr val="bg2">
                    <a:lumMod val="25000"/>
                  </a:schemeClr>
                </a:solidFill>
              </a:rPr>
              <a:t>ă</a:t>
            </a:r>
            <a:r>
              <a:rPr lang="en-US" sz="2400" dirty="0">
                <a:solidFill>
                  <a:schemeClr val="bg2">
                    <a:lumMod val="25000"/>
                  </a:schemeClr>
                </a:solidFill>
              </a:rPr>
              <a:t>. A </a:t>
            </a:r>
            <a:r>
              <a:rPr lang="en-US" sz="2400" dirty="0" err="1">
                <a:solidFill>
                  <a:schemeClr val="bg2">
                    <a:lumMod val="25000"/>
                  </a:schemeClr>
                </a:solidFill>
              </a:rPr>
              <a:t>recunoa</a:t>
            </a:r>
            <a:r>
              <a:rPr lang="ro-RO" sz="2400" dirty="0">
                <a:solidFill>
                  <a:schemeClr val="bg2">
                    <a:lumMod val="25000"/>
                  </a:schemeClr>
                </a:solidFill>
              </a:rPr>
              <a:t>ş</a:t>
            </a:r>
            <a:r>
              <a:rPr lang="en-US" sz="2400" dirty="0" err="1">
                <a:solidFill>
                  <a:schemeClr val="bg2">
                    <a:lumMod val="25000"/>
                  </a:schemeClr>
                </a:solidFill>
              </a:rPr>
              <a:t>te</a:t>
            </a:r>
            <a:r>
              <a:rPr lang="en-US" sz="2400" dirty="0">
                <a:solidFill>
                  <a:schemeClr val="bg2">
                    <a:lumMod val="25000"/>
                  </a:schemeClr>
                </a:solidFill>
              </a:rPr>
              <a:t> c</a:t>
            </a:r>
            <a:r>
              <a:rPr lang="ro-RO" sz="2400" dirty="0">
                <a:solidFill>
                  <a:schemeClr val="bg2">
                    <a:lumMod val="25000"/>
                  </a:schemeClr>
                </a:solidFill>
              </a:rPr>
              <a:t>ă</a:t>
            </a:r>
            <a:r>
              <a:rPr lang="en-US" sz="2400" dirty="0">
                <a:solidFill>
                  <a:schemeClr val="bg2">
                    <a:lumMod val="25000"/>
                  </a:schemeClr>
                </a:solidFill>
              </a:rPr>
              <a:t> </a:t>
            </a:r>
            <a:r>
              <a:rPr lang="en-US" sz="2400" dirty="0" err="1">
                <a:solidFill>
                  <a:schemeClr val="bg2">
                    <a:lumMod val="25000"/>
                  </a:schemeClr>
                </a:solidFill>
              </a:rPr>
              <a:t>suntem</a:t>
            </a:r>
            <a:r>
              <a:rPr lang="en-US" sz="2400" dirty="0">
                <a:solidFill>
                  <a:schemeClr val="bg2">
                    <a:lumMod val="25000"/>
                  </a:schemeClr>
                </a:solidFill>
              </a:rPr>
              <a:t> cu to</a:t>
            </a:r>
            <a:r>
              <a:rPr lang="ro-RO" sz="2400" dirty="0">
                <a:solidFill>
                  <a:schemeClr val="bg2">
                    <a:lumMod val="25000"/>
                  </a:schemeClr>
                </a:solidFill>
              </a:rPr>
              <a:t>ţ</a:t>
            </a:r>
            <a:r>
              <a:rPr lang="en-US" sz="2400" dirty="0">
                <a:solidFill>
                  <a:schemeClr val="bg2">
                    <a:lumMod val="25000"/>
                  </a:schemeClr>
                </a:solidFill>
              </a:rPr>
              <a:t>ii </a:t>
            </a:r>
            <a:r>
              <a:rPr lang="en-US" sz="2400" dirty="0" err="1">
                <a:solidFill>
                  <a:schemeClr val="bg2">
                    <a:lumMod val="25000"/>
                  </a:schemeClr>
                </a:solidFill>
              </a:rPr>
              <a:t>membrii</a:t>
            </a:r>
            <a:r>
              <a:rPr lang="en-US" sz="2400" dirty="0">
                <a:solidFill>
                  <a:schemeClr val="bg2">
                    <a:lumMod val="25000"/>
                  </a:schemeClr>
                </a:solidFill>
              </a:rPr>
              <a:t> </a:t>
            </a:r>
            <a:r>
              <a:rPr lang="en-US" sz="2400" dirty="0" err="1">
                <a:solidFill>
                  <a:schemeClr val="bg2">
                    <a:lumMod val="25000"/>
                  </a:schemeClr>
                </a:solidFill>
              </a:rPr>
              <a:t>ai</a:t>
            </a:r>
            <a:r>
              <a:rPr lang="en-US" sz="2400" dirty="0">
                <a:solidFill>
                  <a:schemeClr val="bg2">
                    <a:lumMod val="25000"/>
                  </a:schemeClr>
                </a:solidFill>
              </a:rPr>
              <a:t> </a:t>
            </a:r>
            <a:r>
              <a:rPr lang="en-US" sz="2400" dirty="0" err="1">
                <a:solidFill>
                  <a:schemeClr val="bg2">
                    <a:lumMod val="25000"/>
                  </a:schemeClr>
                </a:solidFill>
              </a:rPr>
              <a:t>unei</a:t>
            </a:r>
            <a:r>
              <a:rPr lang="en-US" sz="2400" dirty="0">
                <a:solidFill>
                  <a:schemeClr val="bg2">
                    <a:lumMod val="25000"/>
                  </a:schemeClr>
                </a:solidFill>
              </a:rPr>
              <a:t> </a:t>
            </a:r>
            <a:r>
              <a:rPr lang="en-US" sz="2400" dirty="0" err="1">
                <a:solidFill>
                  <a:schemeClr val="bg2">
                    <a:lumMod val="25000"/>
                  </a:schemeClr>
                </a:solidFill>
              </a:rPr>
              <a:t>comunit</a:t>
            </a:r>
            <a:r>
              <a:rPr lang="ro-RO" sz="2400" dirty="0" err="1">
                <a:solidFill>
                  <a:schemeClr val="bg2">
                    <a:lumMod val="25000"/>
                  </a:schemeClr>
                </a:solidFill>
              </a:rPr>
              <a:t>ăţ</a:t>
            </a:r>
            <a:r>
              <a:rPr lang="en-US" sz="2400" dirty="0" err="1">
                <a:solidFill>
                  <a:schemeClr val="bg2">
                    <a:lumMod val="25000"/>
                  </a:schemeClr>
                </a:solidFill>
              </a:rPr>
              <a:t>i</a:t>
            </a:r>
            <a:r>
              <a:rPr lang="en-US" sz="2400" dirty="0">
                <a:solidFill>
                  <a:schemeClr val="bg2">
                    <a:lumMod val="25000"/>
                  </a:schemeClr>
                </a:solidFill>
              </a:rPr>
              <a:t> </a:t>
            </a:r>
            <a:r>
              <a:rPr lang="en-US" sz="2400" dirty="0" err="1">
                <a:solidFill>
                  <a:schemeClr val="bg2">
                    <a:lumMod val="25000"/>
                  </a:schemeClr>
                </a:solidFill>
              </a:rPr>
              <a:t>globale</a:t>
            </a:r>
            <a:r>
              <a:rPr lang="en-US" sz="2400" dirty="0">
                <a:solidFill>
                  <a:schemeClr val="bg2">
                    <a:lumMod val="25000"/>
                  </a:schemeClr>
                </a:solidFill>
              </a:rPr>
              <a:t> </a:t>
            </a:r>
            <a:r>
              <a:rPr lang="ro-RO" sz="2400" dirty="0">
                <a:solidFill>
                  <a:schemeClr val="bg2">
                    <a:lumMod val="25000"/>
                  </a:schemeClr>
                </a:solidFill>
              </a:rPr>
              <a:t>ş</a:t>
            </a:r>
            <a:r>
              <a:rPr lang="en-US" sz="2400" dirty="0" err="1">
                <a:solidFill>
                  <a:schemeClr val="bg2">
                    <a:lumMod val="25000"/>
                  </a:schemeClr>
                </a:solidFill>
              </a:rPr>
              <a:t>i</a:t>
            </a:r>
            <a:r>
              <a:rPr lang="en-US" sz="2400" dirty="0">
                <a:solidFill>
                  <a:schemeClr val="bg2">
                    <a:lumMod val="25000"/>
                  </a:schemeClr>
                </a:solidFill>
              </a:rPr>
              <a:t> c</a:t>
            </a:r>
            <a:r>
              <a:rPr lang="ro-RO" sz="2400" dirty="0">
                <a:solidFill>
                  <a:schemeClr val="bg2">
                    <a:lumMod val="25000"/>
                  </a:schemeClr>
                </a:solidFill>
              </a:rPr>
              <a:t>ă</a:t>
            </a:r>
            <a:r>
              <a:rPr lang="en-US" sz="2400" dirty="0">
                <a:solidFill>
                  <a:schemeClr val="bg2">
                    <a:lumMod val="25000"/>
                  </a:schemeClr>
                </a:solidFill>
              </a:rPr>
              <a:t> </a:t>
            </a:r>
            <a:r>
              <a:rPr lang="en-US" sz="2400" dirty="0" err="1">
                <a:solidFill>
                  <a:schemeClr val="bg2">
                    <a:lumMod val="25000"/>
                  </a:schemeClr>
                </a:solidFill>
              </a:rPr>
              <a:t>avem</a:t>
            </a:r>
            <a:r>
              <a:rPr lang="en-US" sz="2400" dirty="0">
                <a:solidFill>
                  <a:schemeClr val="bg2">
                    <a:lumMod val="25000"/>
                  </a:schemeClr>
                </a:solidFill>
              </a:rPr>
              <a:t> </a:t>
            </a:r>
            <a:r>
              <a:rPr lang="en-US" sz="2400" dirty="0" err="1">
                <a:solidFill>
                  <a:schemeClr val="bg2">
                    <a:lumMod val="25000"/>
                  </a:schemeClr>
                </a:solidFill>
              </a:rPr>
              <a:t>responsabilit</a:t>
            </a:r>
            <a:r>
              <a:rPr lang="ro-RO" sz="2400" dirty="0" err="1">
                <a:solidFill>
                  <a:schemeClr val="bg2">
                    <a:lumMod val="25000"/>
                  </a:schemeClr>
                </a:solidFill>
              </a:rPr>
              <a:t>ăţ</a:t>
            </a:r>
            <a:r>
              <a:rPr lang="en-US" sz="2400" dirty="0" err="1">
                <a:solidFill>
                  <a:schemeClr val="bg2">
                    <a:lumMod val="25000"/>
                  </a:schemeClr>
                </a:solidFill>
              </a:rPr>
              <a:t>i</a:t>
            </a:r>
            <a:r>
              <a:rPr lang="en-US" sz="2400" dirty="0">
                <a:solidFill>
                  <a:schemeClr val="bg2">
                    <a:lumMod val="25000"/>
                  </a:schemeClr>
                </a:solidFill>
              </a:rPr>
              <a:t> nu </a:t>
            </a:r>
            <a:r>
              <a:rPr lang="en-US" sz="2400" dirty="0" err="1">
                <a:solidFill>
                  <a:schemeClr val="bg2">
                    <a:lumMod val="25000"/>
                  </a:schemeClr>
                </a:solidFill>
              </a:rPr>
              <a:t>numai</a:t>
            </a:r>
            <a:r>
              <a:rPr lang="en-US" sz="2400" dirty="0">
                <a:solidFill>
                  <a:schemeClr val="bg2">
                    <a:lumMod val="25000"/>
                  </a:schemeClr>
                </a:solidFill>
              </a:rPr>
              <a:t> c</a:t>
            </a:r>
            <a:r>
              <a:rPr lang="ro-RO" sz="2400" dirty="0">
                <a:solidFill>
                  <a:schemeClr val="bg2">
                    <a:lumMod val="25000"/>
                  </a:schemeClr>
                </a:solidFill>
              </a:rPr>
              <a:t>ă</a:t>
            </a:r>
            <a:r>
              <a:rPr lang="en-US" sz="2400" dirty="0" err="1">
                <a:solidFill>
                  <a:schemeClr val="bg2">
                    <a:lumMod val="25000"/>
                  </a:schemeClr>
                </a:solidFill>
              </a:rPr>
              <a:t>tre</a:t>
            </a:r>
            <a:r>
              <a:rPr lang="en-US" sz="2400" dirty="0">
                <a:solidFill>
                  <a:schemeClr val="bg2">
                    <a:lumMod val="25000"/>
                  </a:schemeClr>
                </a:solidFill>
              </a:rPr>
              <a:t> </a:t>
            </a:r>
            <a:r>
              <a:rPr lang="en-US" sz="2400" dirty="0" err="1">
                <a:solidFill>
                  <a:schemeClr val="bg2">
                    <a:lumMod val="25000"/>
                  </a:schemeClr>
                </a:solidFill>
              </a:rPr>
              <a:t>noi</a:t>
            </a:r>
            <a:r>
              <a:rPr lang="en-US" sz="2400" dirty="0">
                <a:solidFill>
                  <a:schemeClr val="bg2">
                    <a:lumMod val="25000"/>
                  </a:schemeClr>
                </a:solidFill>
              </a:rPr>
              <a:t>, nu </a:t>
            </a:r>
            <a:r>
              <a:rPr lang="en-US" sz="2400" dirty="0" err="1">
                <a:solidFill>
                  <a:schemeClr val="bg2">
                    <a:lumMod val="25000"/>
                  </a:schemeClr>
                </a:solidFill>
              </a:rPr>
              <a:t>este</a:t>
            </a:r>
            <a:r>
              <a:rPr lang="en-US" sz="2400" dirty="0">
                <a:solidFill>
                  <a:schemeClr val="bg2">
                    <a:lumMod val="25000"/>
                  </a:schemeClr>
                </a:solidFill>
              </a:rPr>
              <a:t> </a:t>
            </a:r>
            <a:r>
              <a:rPr lang="en-US" sz="2400" dirty="0" err="1">
                <a:solidFill>
                  <a:schemeClr val="bg2">
                    <a:lumMod val="25000"/>
                  </a:schemeClr>
                </a:solidFill>
              </a:rPr>
              <a:t>pur</a:t>
            </a:r>
            <a:r>
              <a:rPr lang="ro-RO" sz="2400" dirty="0">
                <a:solidFill>
                  <a:schemeClr val="bg2">
                    <a:lumMod val="25000"/>
                  </a:schemeClr>
                </a:solidFill>
              </a:rPr>
              <a:t>ă</a:t>
            </a:r>
            <a:r>
              <a:rPr lang="en-US" sz="2400" dirty="0">
                <a:solidFill>
                  <a:schemeClr val="bg2">
                    <a:lumMod val="25000"/>
                  </a:schemeClr>
                </a:solidFill>
              </a:rPr>
              <a:t> </a:t>
            </a:r>
            <a:r>
              <a:rPr lang="en-US" sz="2400" dirty="0" err="1">
                <a:solidFill>
                  <a:schemeClr val="bg2">
                    <a:lumMod val="25000"/>
                  </a:schemeClr>
                </a:solidFill>
              </a:rPr>
              <a:t>retoric</a:t>
            </a:r>
            <a:r>
              <a:rPr lang="ro-RO" sz="2400" dirty="0">
                <a:solidFill>
                  <a:schemeClr val="bg2">
                    <a:lumMod val="25000"/>
                  </a:schemeClr>
                </a:solidFill>
              </a:rPr>
              <a:t>ă</a:t>
            </a:r>
            <a:r>
              <a:rPr lang="en-US" sz="2400" dirty="0">
                <a:solidFill>
                  <a:schemeClr val="bg2">
                    <a:lumMod val="25000"/>
                  </a:schemeClr>
                </a:solidFill>
              </a:rPr>
              <a:t> romantic</a:t>
            </a:r>
            <a:r>
              <a:rPr lang="ro-RO" sz="2400" dirty="0">
                <a:solidFill>
                  <a:schemeClr val="bg2">
                    <a:lumMod val="25000"/>
                  </a:schemeClr>
                </a:solidFill>
              </a:rPr>
              <a:t>ă</a:t>
            </a:r>
            <a:r>
              <a:rPr lang="en-US" sz="2400" dirty="0">
                <a:solidFill>
                  <a:schemeClr val="bg2">
                    <a:lumMod val="25000"/>
                  </a:schemeClr>
                </a:solidFill>
              </a:rPr>
              <a:t>, ci </a:t>
            </a:r>
            <a:r>
              <a:rPr lang="en-US" sz="2400" dirty="0" err="1">
                <a:solidFill>
                  <a:schemeClr val="bg2">
                    <a:lumMod val="25000"/>
                  </a:schemeClr>
                </a:solidFill>
              </a:rPr>
              <a:t>realitatea</a:t>
            </a:r>
            <a:r>
              <a:rPr lang="en-US" sz="2400" dirty="0">
                <a:solidFill>
                  <a:schemeClr val="bg2">
                    <a:lumMod val="25000"/>
                  </a:schemeClr>
                </a:solidFill>
              </a:rPr>
              <a:t> economic</a:t>
            </a:r>
            <a:r>
              <a:rPr lang="ro-RO" sz="2400" dirty="0">
                <a:solidFill>
                  <a:schemeClr val="bg2">
                    <a:lumMod val="25000"/>
                  </a:schemeClr>
                </a:solidFill>
              </a:rPr>
              <a:t>ă</a:t>
            </a:r>
            <a:r>
              <a:rPr lang="en-US" sz="2400" dirty="0">
                <a:solidFill>
                  <a:schemeClr val="bg2">
                    <a:lumMod val="25000"/>
                  </a:schemeClr>
                </a:solidFill>
              </a:rPr>
              <a:t> </a:t>
            </a:r>
            <a:r>
              <a:rPr lang="ro-RO" sz="2400" dirty="0">
                <a:solidFill>
                  <a:schemeClr val="bg2">
                    <a:lumMod val="25000"/>
                  </a:schemeClr>
                </a:solidFill>
              </a:rPr>
              <a:t>ş</a:t>
            </a:r>
            <a:r>
              <a:rPr lang="en-US" sz="2400" dirty="0" err="1">
                <a:solidFill>
                  <a:schemeClr val="bg2">
                    <a:lumMod val="25000"/>
                  </a:schemeClr>
                </a:solidFill>
              </a:rPr>
              <a:t>i</a:t>
            </a:r>
            <a:r>
              <a:rPr lang="en-US" sz="2400" dirty="0">
                <a:solidFill>
                  <a:schemeClr val="bg2">
                    <a:lumMod val="25000"/>
                  </a:schemeClr>
                </a:solidFill>
              </a:rPr>
              <a:t> social</a:t>
            </a:r>
            <a:r>
              <a:rPr lang="ro-RO" sz="2400" dirty="0">
                <a:solidFill>
                  <a:schemeClr val="bg2">
                    <a:lumMod val="25000"/>
                  </a:schemeClr>
                </a:solidFill>
              </a:rPr>
              <a:t>ă</a:t>
            </a:r>
            <a:r>
              <a:rPr lang="en-US" sz="2400" dirty="0">
                <a:solidFill>
                  <a:schemeClr val="bg2">
                    <a:lumMod val="25000"/>
                  </a:schemeClr>
                </a:solidFill>
              </a:rPr>
              <a:t> modern</a:t>
            </a:r>
            <a:r>
              <a:rPr lang="ro-RO" sz="2400" dirty="0">
                <a:solidFill>
                  <a:schemeClr val="bg2">
                    <a:lumMod val="25000"/>
                  </a:schemeClr>
                </a:solidFill>
              </a:rPr>
              <a:t>ă</a:t>
            </a:r>
            <a:r>
              <a:rPr lang="en-US" sz="2400" dirty="0">
                <a:solidFill>
                  <a:schemeClr val="bg2">
                    <a:lumMod val="25000"/>
                  </a:schemeClr>
                </a:solidFill>
              </a:rPr>
              <a:t>.” </a:t>
            </a:r>
          </a:p>
        </p:txBody>
      </p:sp>
      <p:pic>
        <p:nvPicPr>
          <p:cNvPr id="6148" name="Picture 2" descr="https://www.coe.int/documents/24832180/65547192/GEW_Banner.gif/3ceaaa14-787a-c1de-db12-65e3dcf9667a?t=15910980390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115888"/>
            <a:ext cx="769937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tăText 1"/>
          <p:cNvSpPr txBox="1"/>
          <p:nvPr/>
        </p:nvSpPr>
        <p:spPr>
          <a:xfrm>
            <a:off x="1259632" y="2132856"/>
            <a:ext cx="6696744" cy="3447098"/>
          </a:xfrm>
          <a:prstGeom prst="rect">
            <a:avLst/>
          </a:prstGeom>
          <a:noFill/>
        </p:spPr>
        <p:txBody>
          <a:bodyPr>
            <a:spAutoFit/>
          </a:bodyPr>
          <a:lstStyle/>
          <a:p>
            <a:pPr algn="ctr">
              <a:defRPr/>
            </a:pPr>
            <a:r>
              <a:rPr lang="en-US" sz="4000" kern="10" dirty="0">
                <a:ln w="9525">
                  <a:solidFill>
                    <a:srgbClr val="000000"/>
                  </a:solidFill>
                  <a:round/>
                  <a:headEnd/>
                  <a:tailEnd/>
                </a:ln>
                <a:solidFill>
                  <a:srgbClr val="FFFF00"/>
                </a:solidFill>
                <a:latin typeface="Arial Black"/>
              </a:rPr>
              <a:t>DE CE SE ÎNCĂLZEŞTE PĂMÂNTUL?</a:t>
            </a:r>
          </a:p>
          <a:p>
            <a:pPr algn="ctr">
              <a:defRPr/>
            </a:pPr>
            <a:r>
              <a:rPr lang="en-US" sz="4000" kern="10" dirty="0">
                <a:ln w="9525">
                  <a:solidFill>
                    <a:srgbClr val="000000"/>
                  </a:solidFill>
                  <a:round/>
                  <a:headEnd/>
                  <a:tailEnd/>
                </a:ln>
                <a:solidFill>
                  <a:srgbClr val="FFFF00"/>
                </a:solidFill>
                <a:latin typeface="Arial Black"/>
              </a:rPr>
              <a:t>ÎNCĂLZIREA GLOBALĂ</a:t>
            </a:r>
          </a:p>
          <a:p>
            <a:pPr algn="ctr">
              <a:defRPr/>
            </a:pPr>
            <a:r>
              <a:rPr lang="en-US" sz="4000" kern="10" dirty="0">
                <a:ln w="9525">
                  <a:solidFill>
                    <a:srgbClr val="000000"/>
                  </a:solidFill>
                  <a:round/>
                  <a:headEnd/>
                  <a:tailEnd/>
                </a:ln>
                <a:solidFill>
                  <a:srgbClr val="FFFF00"/>
                </a:solidFill>
                <a:latin typeface="Arial Black"/>
              </a:rPr>
              <a:t>ŞI</a:t>
            </a:r>
          </a:p>
          <a:p>
            <a:pPr algn="ctr">
              <a:defRPr/>
            </a:pPr>
            <a:r>
              <a:rPr lang="en-US" sz="4000" kern="10" dirty="0">
                <a:ln w="9525">
                  <a:solidFill>
                    <a:srgbClr val="000000"/>
                  </a:solidFill>
                  <a:round/>
                  <a:headEnd/>
                  <a:tailEnd/>
                </a:ln>
                <a:solidFill>
                  <a:srgbClr val="FFFF00"/>
                </a:solidFill>
                <a:latin typeface="Arial Black"/>
              </a:rPr>
              <a:t>EFECTUL DE SERĂ</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0"/>
                                        <p:tgtEl>
                                          <p:spTgt spid="2052"/>
                                        </p:tgtEl>
                                      </p:cBhvr>
                                    </p:animEffect>
                                    <p:set>
                                      <p:cBhvr>
                                        <p:cTn id="7" dur="1" fill="hold">
                                          <p:stCondLst>
                                            <p:cond delay="4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WordArt 8"/>
          <p:cNvSpPr>
            <a:spLocks noChangeArrowheads="1" noChangeShapeType="1" noTextEdit="1"/>
          </p:cNvSpPr>
          <p:nvPr/>
        </p:nvSpPr>
        <p:spPr bwMode="auto">
          <a:xfrm>
            <a:off x="539750" y="3500438"/>
            <a:ext cx="7920038" cy="3168650"/>
          </a:xfrm>
          <a:prstGeom prst="rect">
            <a:avLst/>
          </a:prstGeom>
        </p:spPr>
        <p:txBody>
          <a:bodyPr wrap="none" fromWordArt="1">
            <a:prstTxWarp prst="textPlain">
              <a:avLst>
                <a:gd name="adj" fmla="val 50000"/>
              </a:avLst>
            </a:prstTxWarp>
          </a:bodyPr>
          <a:lstStyle/>
          <a:p>
            <a:pPr algn="ctr"/>
            <a:endParaRPr lang="en-US" kern="10" dirty="0">
              <a:ln w="9525">
                <a:solidFill>
                  <a:srgbClr val="000000"/>
                </a:solidFill>
                <a:round/>
                <a:headEnd/>
                <a:tailEnd/>
              </a:ln>
              <a:solidFill>
                <a:srgbClr val="FFFFFF"/>
              </a:solidFill>
              <a:latin typeface="Arial"/>
              <a:cs typeface="Arial"/>
            </a:endParaRPr>
          </a:p>
        </p:txBody>
      </p:sp>
      <p:sp>
        <p:nvSpPr>
          <p:cNvPr id="2" name="CasetăText 1"/>
          <p:cNvSpPr txBox="1"/>
          <p:nvPr/>
        </p:nvSpPr>
        <p:spPr>
          <a:xfrm>
            <a:off x="251520" y="3429000"/>
            <a:ext cx="8802724" cy="2554545"/>
          </a:xfrm>
          <a:prstGeom prst="rect">
            <a:avLst/>
          </a:prstGeom>
          <a:noFill/>
        </p:spPr>
        <p:txBody>
          <a:bodyPr wrap="square" rtlCol="0">
            <a:spAutoFit/>
          </a:bodyPr>
          <a:lstStyle/>
          <a:p>
            <a:pPr algn="ctr"/>
            <a:r>
              <a:rPr lang="vi-VN" sz="4000" b="1" kern="10" dirty="0" smtClean="0">
                <a:ln w="9525">
                  <a:solidFill>
                    <a:srgbClr val="000000"/>
                  </a:solidFill>
                  <a:round/>
                  <a:headEnd/>
                  <a:tailEnd/>
                </a:ln>
                <a:solidFill>
                  <a:srgbClr val="FFFFFF"/>
                </a:solidFill>
                <a:latin typeface="Arial"/>
                <a:cs typeface="Arial"/>
              </a:rPr>
              <a:t> Motivul principal al schimbărilor </a:t>
            </a:r>
          </a:p>
          <a:p>
            <a:pPr algn="ctr"/>
            <a:r>
              <a:rPr lang="vi-VN" sz="4000" b="1" kern="10" dirty="0" smtClean="0">
                <a:ln w="9525">
                  <a:solidFill>
                    <a:srgbClr val="000000"/>
                  </a:solidFill>
                  <a:round/>
                  <a:headEnd/>
                  <a:tailEnd/>
                </a:ln>
                <a:solidFill>
                  <a:srgbClr val="FFFFFF"/>
                </a:solidFill>
                <a:latin typeface="Arial"/>
                <a:cs typeface="Arial"/>
              </a:rPr>
              <a:t>climatice este încălzirea globală,</a:t>
            </a:r>
          </a:p>
          <a:p>
            <a:pPr algn="ctr"/>
            <a:r>
              <a:rPr lang="vi-VN" sz="4000" b="1" kern="10" dirty="0" smtClean="0">
                <a:ln w="9525">
                  <a:solidFill>
                    <a:srgbClr val="000000"/>
                  </a:solidFill>
                  <a:round/>
                  <a:headEnd/>
                  <a:tailEnd/>
                </a:ln>
                <a:solidFill>
                  <a:srgbClr val="FFFFFF"/>
                </a:solidFill>
                <a:latin typeface="Arial"/>
                <a:cs typeface="Arial"/>
              </a:rPr>
              <a:t>creşterea temperaturii la nivelul</a:t>
            </a:r>
          </a:p>
          <a:p>
            <a:pPr algn="ctr"/>
            <a:r>
              <a:rPr lang="vi-VN" sz="4000" b="1" kern="10" dirty="0" smtClean="0">
                <a:ln w="9525">
                  <a:solidFill>
                    <a:srgbClr val="000000"/>
                  </a:solidFill>
                  <a:round/>
                  <a:headEnd/>
                  <a:tailEnd/>
                </a:ln>
                <a:solidFill>
                  <a:srgbClr val="FFFFFF"/>
                </a:solidFill>
                <a:latin typeface="Arial"/>
                <a:cs typeface="Arial"/>
              </a:rPr>
              <a:t>suprafeţei terestre.</a:t>
            </a:r>
            <a:endParaRPr lang="en-US" sz="4000" b="1" dirty="0"/>
          </a:p>
        </p:txBody>
      </p:sp>
      <p:sp>
        <p:nvSpPr>
          <p:cNvPr id="3" name="CasetăText 2"/>
          <p:cNvSpPr txBox="1"/>
          <p:nvPr/>
        </p:nvSpPr>
        <p:spPr>
          <a:xfrm>
            <a:off x="89756" y="332656"/>
            <a:ext cx="8964488" cy="2554545"/>
          </a:xfrm>
          <a:prstGeom prst="rect">
            <a:avLst/>
          </a:prstGeom>
          <a:noFill/>
        </p:spPr>
        <p:txBody>
          <a:bodyPr wrap="square" rtlCol="0">
            <a:spAutoFit/>
          </a:bodyPr>
          <a:lstStyle/>
          <a:p>
            <a:pPr algn="ctr"/>
            <a:r>
              <a:rPr lang="it-IT" sz="4000" kern="10" dirty="0" smtClean="0">
                <a:ln w="9525">
                  <a:solidFill>
                    <a:schemeClr val="bg1"/>
                  </a:solidFill>
                  <a:round/>
                  <a:headEnd/>
                  <a:tailEnd/>
                </a:ln>
                <a:solidFill>
                  <a:schemeClr val="tx2"/>
                </a:solidFill>
                <a:latin typeface="Arial Black"/>
              </a:rPr>
              <a:t>Schimbările climatice actuale </a:t>
            </a:r>
          </a:p>
          <a:p>
            <a:pPr algn="ctr"/>
            <a:r>
              <a:rPr lang="it-IT" sz="4000" kern="10" dirty="0" smtClean="0">
                <a:ln w="9525">
                  <a:solidFill>
                    <a:schemeClr val="bg1"/>
                  </a:solidFill>
                  <a:round/>
                  <a:headEnd/>
                  <a:tailEnd/>
                </a:ln>
                <a:solidFill>
                  <a:schemeClr val="tx2"/>
                </a:solidFill>
                <a:latin typeface="Arial Black"/>
              </a:rPr>
              <a:t>reprezintă una din provocările</a:t>
            </a:r>
          </a:p>
          <a:p>
            <a:pPr algn="ctr"/>
            <a:r>
              <a:rPr lang="it-IT" sz="4000" kern="10" dirty="0" smtClean="0">
                <a:ln w="9525">
                  <a:solidFill>
                    <a:schemeClr val="bg1"/>
                  </a:solidFill>
                  <a:round/>
                  <a:headEnd/>
                  <a:tailEnd/>
                </a:ln>
                <a:solidFill>
                  <a:schemeClr val="tx2"/>
                </a:solidFill>
                <a:latin typeface="Arial Black"/>
              </a:rPr>
              <a:t>majore ale debutului de secol.</a:t>
            </a:r>
            <a:endParaRPr lang="en-US" sz="4000" kern="10" dirty="0" smtClean="0">
              <a:ln w="9525">
                <a:solidFill>
                  <a:schemeClr val="bg1"/>
                </a:solidFill>
                <a:round/>
                <a:headEnd/>
                <a:tailEnd/>
              </a:ln>
              <a:solidFill>
                <a:schemeClr val="tx2"/>
              </a:solidFill>
              <a:latin typeface="Arial Black"/>
            </a:endParaRPr>
          </a:p>
          <a:p>
            <a:endParaRPr lang="en-US" sz="4000"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global_warm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49313"/>
            <a:ext cx="3840163" cy="2795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19" name="Dreptunghi 1"/>
          <p:cNvSpPr>
            <a:spLocks noChangeArrowheads="1"/>
          </p:cNvSpPr>
          <p:nvPr/>
        </p:nvSpPr>
        <p:spPr bwMode="auto">
          <a:xfrm>
            <a:off x="179388" y="3716338"/>
            <a:ext cx="8478837"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None/>
            </a:pPr>
            <a:r>
              <a:rPr lang="en-US" altLang="en-US">
                <a:solidFill>
                  <a:srgbClr val="0070C0"/>
                </a:solidFill>
                <a:latin typeface="Arial" charset="0"/>
              </a:rPr>
              <a:t>Prin termenul de “Incalzire Globala” se intelege cresterea temperaturii medii a aerului din atmosfera joasa si a oceanelor in ultimele decenii, proces aflat in crestere.</a:t>
            </a:r>
          </a:p>
          <a:p>
            <a:pPr algn="just" eaLnBrk="1" hangingPunct="1">
              <a:spcBef>
                <a:spcPct val="0"/>
              </a:spcBef>
              <a:buFontTx/>
              <a:buNone/>
            </a:pPr>
            <a:r>
              <a:rPr lang="en-US" altLang="en-US">
                <a:solidFill>
                  <a:srgbClr val="0070C0"/>
                </a:solidFill>
                <a:latin typeface="Arial" charset="0"/>
              </a:rPr>
              <a:t>Temperatura medie a aerului din apropierea suprafetei terestre a crescut cu 0.74</a:t>
            </a:r>
            <a:r>
              <a:rPr lang="en-US" altLang="en-US">
                <a:solidFill>
                  <a:srgbClr val="0070C0"/>
                </a:solidFill>
                <a:latin typeface="Arial" charset="0"/>
                <a:cs typeface="Arial" charset="0"/>
              </a:rPr>
              <a:t>°</a:t>
            </a:r>
            <a:r>
              <a:rPr lang="en-US" altLang="en-US">
                <a:solidFill>
                  <a:srgbClr val="0070C0"/>
                </a:solidFill>
                <a:latin typeface="Arial" charset="0"/>
              </a:rPr>
              <a:t>C ± 0.18</a:t>
            </a:r>
            <a:r>
              <a:rPr lang="en-US" altLang="en-US">
                <a:solidFill>
                  <a:srgbClr val="0070C0"/>
                </a:solidFill>
                <a:latin typeface="Arial" charset="0"/>
                <a:cs typeface="Arial" charset="0"/>
              </a:rPr>
              <a:t>°</a:t>
            </a:r>
            <a:r>
              <a:rPr lang="en-US" altLang="en-US">
                <a:solidFill>
                  <a:srgbClr val="0070C0"/>
                </a:solidFill>
                <a:latin typeface="Arial" charset="0"/>
              </a:rPr>
              <a:t>C in ultimii 100 de ani. Climatologii afirma ca temperatura medie va creste in continuare de la 1.1</a:t>
            </a:r>
            <a:r>
              <a:rPr lang="en-US" altLang="en-US">
                <a:solidFill>
                  <a:srgbClr val="0070C0"/>
                </a:solidFill>
                <a:latin typeface="Arial" charset="0"/>
                <a:cs typeface="Arial" charset="0"/>
              </a:rPr>
              <a:t>°</a:t>
            </a:r>
            <a:r>
              <a:rPr lang="en-US" altLang="en-US">
                <a:solidFill>
                  <a:srgbClr val="0070C0"/>
                </a:solidFill>
                <a:latin typeface="Arial" charset="0"/>
              </a:rPr>
              <a:t>C la 6.4</a:t>
            </a:r>
            <a:r>
              <a:rPr lang="en-US" altLang="en-US">
                <a:solidFill>
                  <a:srgbClr val="0070C0"/>
                </a:solidFill>
                <a:latin typeface="Arial" charset="0"/>
                <a:cs typeface="Arial" charset="0"/>
              </a:rPr>
              <a:t>°</a:t>
            </a:r>
            <a:r>
              <a:rPr lang="en-US" altLang="en-US">
                <a:solidFill>
                  <a:srgbClr val="0070C0"/>
                </a:solidFill>
                <a:latin typeface="Arial" charset="0"/>
              </a:rPr>
              <a:t>C pe parcursul secolului 21.</a:t>
            </a:r>
          </a:p>
        </p:txBody>
      </p:sp>
      <p:sp>
        <p:nvSpPr>
          <p:cNvPr id="9220" name="CasetăText 2"/>
          <p:cNvSpPr txBox="1">
            <a:spLocks noChangeArrowheads="1"/>
          </p:cNvSpPr>
          <p:nvPr/>
        </p:nvSpPr>
        <p:spPr bwMode="auto">
          <a:xfrm>
            <a:off x="1979613" y="333375"/>
            <a:ext cx="540067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en-US" altLang="en-US" sz="2800">
                <a:solidFill>
                  <a:srgbClr val="0070C0"/>
                </a:solidFill>
                <a:latin typeface="Arial" charset="0"/>
              </a:rPr>
              <a:t>INCALZIREA GLOBALA</a:t>
            </a:r>
          </a:p>
        </p:txBody>
      </p:sp>
      <p:pic>
        <p:nvPicPr>
          <p:cNvPr id="92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9525" y="852488"/>
            <a:ext cx="5314950" cy="291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Global_Warming_Map"/>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0" y="0"/>
            <a:ext cx="8820150" cy="68580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nstrumental_Temperature_Record"/>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684213" y="333375"/>
            <a:ext cx="7620000" cy="568642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
  <a:themeElements>
    <a:clrScheme name="Executiv">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ă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580</TotalTime>
  <Words>1299</Words>
  <Application>Microsoft Office PowerPoint</Application>
  <PresentationFormat>Expunere pe ecran (4:3)</PresentationFormat>
  <Paragraphs>120</Paragraphs>
  <Slides>29</Slides>
  <Notes>3</Notes>
  <HiddenSlides>0</HiddenSlides>
  <MMClips>0</MMClips>
  <ScaleCrop>false</ScaleCrop>
  <HeadingPairs>
    <vt:vector size="4" baseType="variant">
      <vt:variant>
        <vt:lpstr>Temă</vt:lpstr>
      </vt:variant>
      <vt:variant>
        <vt:i4>1</vt:i4>
      </vt:variant>
      <vt:variant>
        <vt:lpstr>Titluri diapozitive</vt:lpstr>
      </vt:variant>
      <vt:variant>
        <vt:i4>29</vt:i4>
      </vt:variant>
    </vt:vector>
  </HeadingPairs>
  <TitlesOfParts>
    <vt:vector size="30" baseType="lpstr">
      <vt:lpstr>Executiv</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lpstr>Diapozitivul 16</vt:lpstr>
      <vt:lpstr>Diapozitivul 17</vt:lpstr>
      <vt:lpstr>Diapozitivul 18</vt:lpstr>
      <vt:lpstr>Diapozitivul 19</vt:lpstr>
      <vt:lpstr>Diapozitivul 20</vt:lpstr>
      <vt:lpstr>Diapozitivul 21</vt:lpstr>
      <vt:lpstr>Diapozitivul 22</vt:lpstr>
      <vt:lpstr>Diapozitivul 23</vt:lpstr>
      <vt:lpstr>Diapozitivul 24</vt:lpstr>
      <vt:lpstr>Diapozitivul 25</vt:lpstr>
      <vt:lpstr>Diapozitivul 26</vt:lpstr>
      <vt:lpstr>Diapozitivul 27</vt:lpstr>
      <vt:lpstr>Diapozitivul 28</vt:lpstr>
      <vt:lpstr>               S.O.S.   SALVAŢI  PĂMÂNTUL !</vt:lpstr>
    </vt:vector>
  </TitlesOfParts>
  <Company>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OLAH</dc:title>
  <dc:creator>PRO</dc:creator>
  <cp:lastModifiedBy>Dir adj</cp:lastModifiedBy>
  <cp:revision>41</cp:revision>
  <cp:lastPrinted>2019-11-20T13:44:38Z</cp:lastPrinted>
  <dcterms:created xsi:type="dcterms:W3CDTF">2008-05-07T16:48:17Z</dcterms:created>
  <dcterms:modified xsi:type="dcterms:W3CDTF">2020-11-20T08:33:50Z</dcterms:modified>
</cp:coreProperties>
</file>